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922008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320040"/>
            <a:ext cx="4910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Harlington School   |   GCSE RS   |   Paper 2: Muslim Beliefs   |   The Six Beliefs</a:t>
            </a:r>
            <a:endParaRPr lang="en-US" sz="750" dirty="0"/>
          </a:p>
        </p:txBody>
      </p:sp>
      <p:sp>
        <p:nvSpPr>
          <p:cNvPr id="4" name="Text 2"/>
          <p:cNvSpPr txBox="1"/>
          <p:nvPr/>
        </p:nvSpPr>
        <p:spPr>
          <a:xfrm>
            <a:off x="5230368" y="32004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Companion — Summit Group</a:t>
            </a:r>
            <a:endParaRPr lang="en-US" sz="750" dirty="0"/>
          </a:p>
        </p:txBody>
      </p:sp>
      <p:sp>
        <p:nvSpPr>
          <p:cNvPr id="5" name="Text 3"/>
          <p:cNvSpPr txBox="1"/>
          <p:nvPr/>
        </p:nvSpPr>
        <p:spPr>
          <a:xfrm>
            <a:off x="3323844" y="1041501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320040" y="1463040"/>
            <a:ext cx="69220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Muslim Beliefs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320040" y="2066544"/>
            <a:ext cx="6922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Six Beliefs  ·  Student Companion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500884" y="2377440"/>
            <a:ext cx="2560320" cy="27432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500884" y="237744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SUMMIT GROUP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320040" y="2834640"/>
            <a:ext cx="6922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Paper 2: Islam  ·  Unit 02  ·  Edexcel B GCSE Religious Studies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3291840"/>
            <a:ext cx="47274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booklet — one evaluation companion per topic: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5779008" y="3291840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1143000" y="3566160"/>
            <a:ext cx="45445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 The Six Beliefs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5779008" y="356616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1143000" y="3785616"/>
            <a:ext cx="5276088" cy="0"/>
          </a:xfrm>
          <a:prstGeom prst="line">
            <a:avLst/>
          </a:prstGeom>
          <a:noFill/>
          <a:ln w="6350">
            <a:solidFill>
              <a:srgbClr val="C0C0C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143000" y="3840480"/>
            <a:ext cx="45445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 The Five Roots of 'Usul ad-Din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5779008" y="384048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1143000" y="4059936"/>
            <a:ext cx="5276088" cy="0"/>
          </a:xfrm>
          <a:prstGeom prst="line">
            <a:avLst/>
          </a:prstGeom>
          <a:noFill/>
          <a:ln w="6350">
            <a:solidFill>
              <a:srgbClr val="C0C0C0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1143000" y="4114800"/>
            <a:ext cx="45445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 The Nature of Allah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5779008" y="411480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1143000" y="4334256"/>
            <a:ext cx="5276088" cy="0"/>
          </a:xfrm>
          <a:prstGeom prst="line">
            <a:avLst/>
          </a:prstGeom>
          <a:noFill/>
          <a:ln w="6350">
            <a:solidFill>
              <a:srgbClr val="C0C0C0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1143000" y="4389120"/>
            <a:ext cx="45445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   Risalah — Prophethood</a:t>
            </a:r>
            <a:endParaRPr lang="en-US" sz="1000" dirty="0"/>
          </a:p>
        </p:txBody>
      </p:sp>
      <p:sp>
        <p:nvSpPr>
          <p:cNvPr id="23" name="Text 21"/>
          <p:cNvSpPr txBox="1"/>
          <p:nvPr/>
        </p:nvSpPr>
        <p:spPr>
          <a:xfrm>
            <a:off x="5779008" y="438912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1143000" y="4608576"/>
            <a:ext cx="5276088" cy="0"/>
          </a:xfrm>
          <a:prstGeom prst="line">
            <a:avLst/>
          </a:prstGeom>
          <a:noFill/>
          <a:ln w="6350">
            <a:solidFill>
              <a:srgbClr val="C0C0C0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1143000" y="4663440"/>
            <a:ext cx="45445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5.5   Muslim Holy Books — Kutub</a:t>
            </a:r>
            <a:endParaRPr lang="en-US" sz="1000" dirty="0"/>
          </a:p>
        </p:txBody>
      </p:sp>
      <p:sp>
        <p:nvSpPr>
          <p:cNvPr id="26" name="Text 24"/>
          <p:cNvSpPr txBox="1"/>
          <p:nvPr/>
        </p:nvSpPr>
        <p:spPr>
          <a:xfrm>
            <a:off x="5779008" y="466344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1143000" y="4882896"/>
            <a:ext cx="5276088" cy="0"/>
          </a:xfrm>
          <a:prstGeom prst="line">
            <a:avLst/>
          </a:prstGeom>
          <a:noFill/>
          <a:ln w="6350">
            <a:solidFill>
              <a:srgbClr val="C0C0C0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1143000" y="4937760"/>
            <a:ext cx="45445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5.6   Malaikah — Angels</a:t>
            </a:r>
            <a:endParaRPr lang="en-US" sz="1000" dirty="0"/>
          </a:p>
        </p:txBody>
      </p:sp>
      <p:sp>
        <p:nvSpPr>
          <p:cNvPr id="29" name="Text 27"/>
          <p:cNvSpPr txBox="1"/>
          <p:nvPr/>
        </p:nvSpPr>
        <p:spPr>
          <a:xfrm>
            <a:off x="5779008" y="493776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1143000" y="5157216"/>
            <a:ext cx="5276088" cy="0"/>
          </a:xfrm>
          <a:prstGeom prst="line">
            <a:avLst/>
          </a:prstGeom>
          <a:noFill/>
          <a:ln w="6350">
            <a:solidFill>
              <a:srgbClr val="C0C0C0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1143000" y="5212080"/>
            <a:ext cx="45445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5.7   Al-Qadr — Predestination</a:t>
            </a:r>
            <a:endParaRPr lang="en-US" sz="1000" dirty="0"/>
          </a:p>
        </p:txBody>
      </p:sp>
      <p:sp>
        <p:nvSpPr>
          <p:cNvPr id="32" name="Text 30"/>
          <p:cNvSpPr txBox="1"/>
          <p:nvPr/>
        </p:nvSpPr>
        <p:spPr>
          <a:xfrm>
            <a:off x="5779008" y="521208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1143000" y="5431536"/>
            <a:ext cx="5276088" cy="0"/>
          </a:xfrm>
          <a:prstGeom prst="line">
            <a:avLst/>
          </a:prstGeom>
          <a:noFill/>
          <a:ln w="6350">
            <a:solidFill>
              <a:srgbClr val="C0C0C0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1143000" y="5486400"/>
            <a:ext cx="45445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5.8   Akhirah — Life After Death</a:t>
            </a:r>
            <a:endParaRPr lang="en-US" sz="1000" dirty="0"/>
          </a:p>
        </p:txBody>
      </p:sp>
      <p:sp>
        <p:nvSpPr>
          <p:cNvPr id="35" name="Text 33"/>
          <p:cNvSpPr txBox="1"/>
          <p:nvPr/>
        </p:nvSpPr>
        <p:spPr>
          <a:xfrm>
            <a:off x="5779008" y="548640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1143000" y="5705856"/>
            <a:ext cx="5276088" cy="0"/>
          </a:xfrm>
          <a:prstGeom prst="line">
            <a:avLst/>
          </a:prstGeom>
          <a:noFill/>
          <a:ln w="6350">
            <a:solidFill>
              <a:srgbClr val="C0C0C0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922008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320040"/>
            <a:ext cx="4910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Harlington School   |   GCSE RS   |   Paper 2: Muslim Beliefs   |   The Six Beliefs</a:t>
            </a:r>
            <a:endParaRPr lang="en-US" sz="750" dirty="0"/>
          </a:p>
        </p:txBody>
      </p:sp>
      <p:sp>
        <p:nvSpPr>
          <p:cNvPr id="4" name="Text 2"/>
          <p:cNvSpPr txBox="1"/>
          <p:nvPr/>
        </p:nvSpPr>
        <p:spPr>
          <a:xfrm>
            <a:off x="5230368" y="32004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Companion — Summit Group</a:t>
            </a:r>
            <a:endParaRPr lang="en-US" sz="750" dirty="0"/>
          </a:p>
        </p:txBody>
      </p:sp>
      <p:sp>
        <p:nvSpPr>
          <p:cNvPr id="5" name="Text 3"/>
          <p:cNvSpPr txBox="1"/>
          <p:nvPr/>
        </p:nvSpPr>
        <p:spPr>
          <a:xfrm>
            <a:off x="3323844" y="1041501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320040" y="630936"/>
            <a:ext cx="69220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 The Six Beliefs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320040" y="905256"/>
            <a:ext cx="692200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Statement: </a:t>
            </a:r>
            <a:pPr indent="0" marL="0"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“The six Beliefs are all equally important.”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20040" y="1161288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11480" y="1161288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1 · KEY WORDS — write the definition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20040" y="1490472"/>
            <a:ext cx="1554480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74904" y="1490472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1874520" y="1490472"/>
            <a:ext cx="536752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947672" y="1490472"/>
            <a:ext cx="52760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DEFINITION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320040" y="1728216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74904" y="1728216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Iman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1874520" y="1728216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0040" y="2075688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74904" y="2075688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Tawhid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1874520" y="2075688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20040" y="2423160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74904" y="2423160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Mala'ikah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874520" y="2423160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2770632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374904" y="2770632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Kutub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1874520" y="2770632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3118104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374904" y="3118104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Risalah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1874520" y="3118104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3465576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374904" y="3465576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Yawm ad-Din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1874520" y="3465576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20040" y="3813048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374904" y="3813048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Al-Qadr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1874520" y="3813048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20040" y="4270248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20040" y="4398264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411480" y="4398264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2 · THE ANSWER SO FAR — four model paragraphs (no evaluation or conclusion)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320040" y="4727448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320040" y="4727448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374904" y="4727448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429768" y="4727448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AGREE · Paragraph 1</a:t>
            </a:r>
            <a:endParaRPr lang="en-US" sz="750" dirty="0"/>
          </a:p>
        </p:txBody>
      </p:sp>
      <p:sp>
        <p:nvSpPr>
          <p:cNvPr id="42" name="Text 40"/>
          <p:cNvSpPr txBox="1"/>
          <p:nvPr/>
        </p:nvSpPr>
        <p:spPr>
          <a:xfrm>
            <a:off x="429768" y="4965192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Muslims agree the six Beliefs are all equally important because each one is a compulsory part of iman.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a Muslim who rejects any single Belief, such as al-Qadr, has incomplete faith.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Hadith lists them together: 'belief in Allah, His angels, His books, His messengers, the Last Day and the decree of Allah' (Sahih Muslim, Kitab al-iman 1:1).</a:t>
            </a:r>
            <a:endParaRPr lang="en-US" sz="800" dirty="0"/>
          </a:p>
        </p:txBody>
      </p:sp>
      <p:sp>
        <p:nvSpPr>
          <p:cNvPr id="43" name="Shape 41"/>
          <p:cNvSpPr/>
          <p:nvPr/>
        </p:nvSpPr>
        <p:spPr>
          <a:xfrm>
            <a:off x="3845052" y="4727448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845052" y="4727448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899916" y="4727448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3954780" y="4727448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AGREE · Paragraph 2</a:t>
            </a:r>
            <a:endParaRPr lang="en-US" sz="750" dirty="0"/>
          </a:p>
        </p:txBody>
      </p:sp>
      <p:sp>
        <p:nvSpPr>
          <p:cNvPr id="47" name="Text 45"/>
          <p:cNvSpPr txBox="1"/>
          <p:nvPr/>
        </p:nvSpPr>
        <p:spPr>
          <a:xfrm>
            <a:off x="3954780" y="4965192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Furthermore, believing in all six is compulsory for Sunni Muslims and keeps them on the right path.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no single Belief can be treated as optional or less important than the others.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six Beliefs come from the Qur'an and the Hadith, which Muslims accept as the highest authority.</a:t>
            </a:r>
            <a:endParaRPr lang="en-US" sz="800" dirty="0"/>
          </a:p>
        </p:txBody>
      </p:sp>
      <p:sp>
        <p:nvSpPr>
          <p:cNvPr id="48" name="Shape 46"/>
          <p:cNvSpPr/>
          <p:nvPr/>
        </p:nvSpPr>
        <p:spPr>
          <a:xfrm>
            <a:off x="320040" y="6172200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320040" y="6300216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411480" y="6300216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3 · YOUR EVALUATION + CONCLUSION — worth up to 4 marks (9–12 / 12)</a:t>
            </a:r>
            <a:endParaRPr lang="en-US" sz="1000" dirty="0"/>
          </a:p>
        </p:txBody>
      </p:sp>
      <p:sp>
        <p:nvSpPr>
          <p:cNvPr id="51" name="Shape 49"/>
          <p:cNvSpPr/>
          <p:nvPr/>
        </p:nvSpPr>
        <p:spPr>
          <a:xfrm>
            <a:off x="320040" y="6629400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393192" y="6629400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 the AGREE side</a:t>
            </a:r>
            <a:endParaRPr lang="en-US" sz="850" dirty="0"/>
          </a:p>
        </p:txBody>
      </p:sp>
      <p:sp>
        <p:nvSpPr>
          <p:cNvPr id="53" name="Shape 51"/>
          <p:cNvSpPr/>
          <p:nvPr/>
        </p:nvSpPr>
        <p:spPr>
          <a:xfrm>
            <a:off x="320040" y="6885432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4" name="Text 52"/>
          <p:cNvSpPr txBox="1"/>
          <p:nvPr/>
        </p:nvSpPr>
        <p:spPr>
          <a:xfrm>
            <a:off x="320040" y="6885432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</a:t>
            </a:r>
            <a:endParaRPr lang="en-US" sz="700" dirty="0"/>
          </a:p>
        </p:txBody>
      </p:sp>
      <p:sp>
        <p:nvSpPr>
          <p:cNvPr id="55" name="Text 53"/>
          <p:cNvSpPr txBox="1"/>
          <p:nvPr/>
        </p:nvSpPr>
        <p:spPr>
          <a:xfrm>
            <a:off x="1051560" y="6876288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Thus, this argument is strong because…</a:t>
            </a:r>
            <a:endParaRPr lang="en-US" sz="900" dirty="0"/>
          </a:p>
        </p:txBody>
      </p:sp>
      <p:sp>
        <p:nvSpPr>
          <p:cNvPr id="56" name="Shape 54"/>
          <p:cNvSpPr/>
          <p:nvPr/>
        </p:nvSpPr>
        <p:spPr>
          <a:xfrm>
            <a:off x="1051560" y="7077456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320040" y="7406640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320040" y="7653528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320040" y="7708392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0" name="Text 58"/>
          <p:cNvSpPr txBox="1"/>
          <p:nvPr/>
        </p:nvSpPr>
        <p:spPr>
          <a:xfrm>
            <a:off x="320040" y="7708392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</a:t>
            </a:r>
            <a:endParaRPr lang="en-US" sz="700" dirty="0"/>
          </a:p>
        </p:txBody>
      </p:sp>
      <p:sp>
        <p:nvSpPr>
          <p:cNvPr id="61" name="Text 59"/>
          <p:cNvSpPr txBox="1"/>
          <p:nvPr/>
        </p:nvSpPr>
        <p:spPr>
          <a:xfrm>
            <a:off x="1051560" y="7699248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However, it is weak because…</a:t>
            </a:r>
            <a:endParaRPr lang="en-US" sz="900" dirty="0"/>
          </a:p>
        </p:txBody>
      </p:sp>
      <p:sp>
        <p:nvSpPr>
          <p:cNvPr id="62" name="Shape 60"/>
          <p:cNvSpPr/>
          <p:nvPr/>
        </p:nvSpPr>
        <p:spPr>
          <a:xfrm>
            <a:off x="1051560" y="7900416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320040" y="8229600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320040" y="8476488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320040" y="8531352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6" name="Text 64"/>
          <p:cNvSpPr txBox="1"/>
          <p:nvPr/>
        </p:nvSpPr>
        <p:spPr>
          <a:xfrm>
            <a:off x="320040" y="8531352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</a:t>
            </a:r>
            <a:endParaRPr lang="en-US" sz="700" dirty="0"/>
          </a:p>
        </p:txBody>
      </p:sp>
      <p:sp>
        <p:nvSpPr>
          <p:cNvPr id="67" name="Text 65"/>
          <p:cNvSpPr txBox="1"/>
          <p:nvPr/>
        </p:nvSpPr>
        <p:spPr>
          <a:xfrm>
            <a:off x="1051560" y="8522208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Weighing the two, …</a:t>
            </a:r>
            <a:endParaRPr lang="en-US" sz="900" dirty="0"/>
          </a:p>
        </p:txBody>
      </p:sp>
      <p:sp>
        <p:nvSpPr>
          <p:cNvPr id="68" name="Shape 66"/>
          <p:cNvSpPr/>
          <p:nvPr/>
        </p:nvSpPr>
        <p:spPr>
          <a:xfrm>
            <a:off x="1051560" y="8723376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320040" y="9052560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320040" y="9299448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922008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320040"/>
            <a:ext cx="4910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Harlington School   |   GCSE RS   |   Paper 2: Muslim Beliefs   |   The Six Beliefs</a:t>
            </a:r>
            <a:endParaRPr lang="en-US" sz="750" dirty="0"/>
          </a:p>
        </p:txBody>
      </p:sp>
      <p:sp>
        <p:nvSpPr>
          <p:cNvPr id="4" name="Text 2"/>
          <p:cNvSpPr txBox="1"/>
          <p:nvPr/>
        </p:nvSpPr>
        <p:spPr>
          <a:xfrm>
            <a:off x="5230368" y="32004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Companion — Summit Group</a:t>
            </a:r>
            <a:endParaRPr lang="en-US" sz="750" dirty="0"/>
          </a:p>
        </p:txBody>
      </p:sp>
      <p:sp>
        <p:nvSpPr>
          <p:cNvPr id="5" name="Text 3"/>
          <p:cNvSpPr txBox="1"/>
          <p:nvPr/>
        </p:nvSpPr>
        <p:spPr>
          <a:xfrm>
            <a:off x="3323844" y="1041501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320040" y="630936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20040" y="630936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74904" y="630936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9768" y="630936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DISAGREE · Paragraph 1</a:t>
            </a:r>
            <a:endParaRPr lang="en-US" sz="750" dirty="0"/>
          </a:p>
        </p:txBody>
      </p:sp>
      <p:sp>
        <p:nvSpPr>
          <p:cNvPr id="10" name="Text 8"/>
          <p:cNvSpPr txBox="1"/>
          <p:nvPr/>
        </p:nvSpPr>
        <p:spPr>
          <a:xfrm>
            <a:off x="429768" y="868680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However, some Muslims argue that belief in Allah (Tawhid) is the most important of the six.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because the other five Beliefs would not be possible without first believing in Allah.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Qur'an commands: 'Worship God and shun false gods' (Surah 16:36).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845052" y="630936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845052" y="630936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899916" y="630936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954780" y="630936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DISAGREE · Paragraph 2</a:t>
            </a:r>
            <a:endParaRPr lang="en-US" sz="750" dirty="0"/>
          </a:p>
        </p:txBody>
      </p:sp>
      <p:sp>
        <p:nvSpPr>
          <p:cNvPr id="15" name="Text 13"/>
          <p:cNvSpPr txBox="1"/>
          <p:nvPr/>
        </p:nvSpPr>
        <p:spPr>
          <a:xfrm>
            <a:off x="3954780" y="868680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addition, the Beliefs may matter in different ways at different times.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one Belief, such as the Day of Judgement, can feel most important when a person faces death.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Muslims are reminded of the meeting with Allah especially when they attend funerals.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320040" y="2075688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0040" y="2203704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93192" y="2203704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 the DISAGREE side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320040" y="2459736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20040" y="2459736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</a:t>
            </a:r>
            <a:endParaRPr lang="en-US" sz="700" dirty="0"/>
          </a:p>
        </p:txBody>
      </p:sp>
      <p:sp>
        <p:nvSpPr>
          <p:cNvPr id="21" name="Text 19"/>
          <p:cNvSpPr txBox="1"/>
          <p:nvPr/>
        </p:nvSpPr>
        <p:spPr>
          <a:xfrm>
            <a:off x="1051560" y="2450592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Thus, this argument is strong because…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051560" y="2651760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298094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0040" y="322783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20040" y="3282696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320040" y="3282696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</a:t>
            </a:r>
            <a:endParaRPr lang="en-US" sz="700" dirty="0"/>
          </a:p>
        </p:txBody>
      </p:sp>
      <p:sp>
        <p:nvSpPr>
          <p:cNvPr id="27" name="Text 25"/>
          <p:cNvSpPr txBox="1"/>
          <p:nvPr/>
        </p:nvSpPr>
        <p:spPr>
          <a:xfrm>
            <a:off x="1051560" y="3273552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However, it is weak because…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1051560" y="3474720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380390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20040" y="405079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20040" y="4105656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320040" y="4105656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</a:t>
            </a:r>
            <a:endParaRPr lang="en-US" sz="700" dirty="0"/>
          </a:p>
        </p:txBody>
      </p:sp>
      <p:sp>
        <p:nvSpPr>
          <p:cNvPr id="33" name="Text 31"/>
          <p:cNvSpPr txBox="1"/>
          <p:nvPr/>
        </p:nvSpPr>
        <p:spPr>
          <a:xfrm>
            <a:off x="1051560" y="4096512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Weighing the two, …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1051560" y="4297680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20040" y="462686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20040" y="487375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20040" y="5001768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393192" y="5001768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850" dirty="0"/>
          </a:p>
        </p:txBody>
      </p:sp>
      <p:sp>
        <p:nvSpPr>
          <p:cNvPr id="39" name="Shape 37"/>
          <p:cNvSpPr/>
          <p:nvPr/>
        </p:nvSpPr>
        <p:spPr>
          <a:xfrm>
            <a:off x="320040" y="525780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320040" y="525780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CONCLUDE</a:t>
            </a:r>
            <a:endParaRPr lang="en-US" sz="700" dirty="0"/>
          </a:p>
        </p:txBody>
      </p:sp>
      <p:sp>
        <p:nvSpPr>
          <p:cNvPr id="41" name="Text 39"/>
          <p:cNvSpPr txBox="1"/>
          <p:nvPr/>
        </p:nvSpPr>
        <p:spPr>
          <a:xfrm>
            <a:off x="1051560" y="5248656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a conclusion, I do believe the statement is strong / weak because…</a:t>
            </a:r>
            <a:endParaRPr lang="en-US" sz="900" dirty="0"/>
          </a:p>
        </p:txBody>
      </p:sp>
      <p:sp>
        <p:nvSpPr>
          <p:cNvPr id="42" name="Shape 40"/>
          <p:cNvSpPr/>
          <p:nvPr/>
        </p:nvSpPr>
        <p:spPr>
          <a:xfrm>
            <a:off x="1051560" y="5449824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320040" y="5779008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20040" y="602589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20040" y="627278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20040" y="651967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320040" y="6766560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320040" y="6876288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320040" y="7004304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411480" y="7004304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4 · REFLECTION — what level did you reach?</a:t>
            </a:r>
            <a:endParaRPr lang="en-US" sz="1000" dirty="0"/>
          </a:p>
        </p:txBody>
      </p:sp>
      <p:sp>
        <p:nvSpPr>
          <p:cNvPr id="51" name="Shape 49"/>
          <p:cNvSpPr/>
          <p:nvPr/>
        </p:nvSpPr>
        <p:spPr>
          <a:xfrm>
            <a:off x="320040" y="7333488"/>
            <a:ext cx="6922008" cy="303580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429768" y="7406640"/>
            <a:ext cx="67025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SELF-ASSESSMENT</a:t>
            </a:r>
            <a:endParaRPr lang="en-US" sz="950" dirty="0"/>
          </a:p>
        </p:txBody>
      </p:sp>
      <p:sp>
        <p:nvSpPr>
          <p:cNvPr id="53" name="Text 51"/>
          <p:cNvSpPr txBox="1"/>
          <p:nvPr/>
        </p:nvSpPr>
        <p:spPr>
          <a:xfrm>
            <a:off x="429768" y="7644384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mark: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1463040" y="7644384"/>
            <a:ext cx="1828800" cy="219456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1463040" y="7644384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3   9/12</a:t>
            </a:r>
            <a:endParaRPr lang="en-US" sz="800" dirty="0"/>
          </a:p>
        </p:txBody>
      </p:sp>
      <p:sp>
        <p:nvSpPr>
          <p:cNvPr id="56" name="Shape 54"/>
          <p:cNvSpPr/>
          <p:nvPr/>
        </p:nvSpPr>
        <p:spPr>
          <a:xfrm>
            <a:off x="3429000" y="7644384"/>
            <a:ext cx="1828800" cy="219456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57" name="Text 55"/>
          <p:cNvSpPr txBox="1"/>
          <p:nvPr/>
        </p:nvSpPr>
        <p:spPr>
          <a:xfrm>
            <a:off x="3429000" y="7644384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4   10–12/12</a:t>
            </a:r>
            <a:endParaRPr lang="en-US" sz="800" dirty="0"/>
          </a:p>
        </p:txBody>
      </p:sp>
      <p:sp>
        <p:nvSpPr>
          <p:cNvPr id="58" name="Shape 56"/>
          <p:cNvSpPr/>
          <p:nvPr/>
        </p:nvSpPr>
        <p:spPr>
          <a:xfrm>
            <a:off x="429768" y="7955280"/>
            <a:ext cx="3287268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9" name="Text 57"/>
          <p:cNvSpPr txBox="1"/>
          <p:nvPr/>
        </p:nvSpPr>
        <p:spPr>
          <a:xfrm>
            <a:off x="484632" y="7955280"/>
            <a:ext cx="31958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WENT WELL</a:t>
            </a:r>
            <a:endParaRPr lang="en-US" sz="800" dirty="0"/>
          </a:p>
        </p:txBody>
      </p:sp>
      <p:sp>
        <p:nvSpPr>
          <p:cNvPr id="60" name="Shape 58"/>
          <p:cNvSpPr/>
          <p:nvPr/>
        </p:nvSpPr>
        <p:spPr>
          <a:xfrm>
            <a:off x="466344" y="843076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466344" y="865022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466344" y="886968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466344" y="908913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466344" y="930859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466344" y="952804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466344" y="974750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466344" y="996696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466344" y="1018641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3845052" y="7955280"/>
            <a:ext cx="3287268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70" name="Text 68"/>
          <p:cNvSpPr txBox="1"/>
          <p:nvPr/>
        </p:nvSpPr>
        <p:spPr>
          <a:xfrm>
            <a:off x="3899916" y="7955280"/>
            <a:ext cx="31958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 BETTER IF</a:t>
            </a:r>
            <a:endParaRPr lang="en-US" sz="800" dirty="0"/>
          </a:p>
        </p:txBody>
      </p:sp>
      <p:sp>
        <p:nvSpPr>
          <p:cNvPr id="71" name="Shape 69"/>
          <p:cNvSpPr/>
          <p:nvPr/>
        </p:nvSpPr>
        <p:spPr>
          <a:xfrm>
            <a:off x="3881628" y="843076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3881628" y="865022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3881628" y="886968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3881628" y="908913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3881628" y="930859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3881628" y="952804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3881628" y="974750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3881628" y="996696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3881628" y="1018641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922008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320040"/>
            <a:ext cx="4910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Harlington School   |   GCSE RS   |   Paper 2: Muslim Beliefs   |   The Six Beliefs</a:t>
            </a:r>
            <a:endParaRPr lang="en-US" sz="750" dirty="0"/>
          </a:p>
        </p:txBody>
      </p:sp>
      <p:sp>
        <p:nvSpPr>
          <p:cNvPr id="4" name="Text 2"/>
          <p:cNvSpPr txBox="1"/>
          <p:nvPr/>
        </p:nvSpPr>
        <p:spPr>
          <a:xfrm>
            <a:off x="5230368" y="32004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Companion — Summit Group</a:t>
            </a:r>
            <a:endParaRPr lang="en-US" sz="750" dirty="0"/>
          </a:p>
        </p:txBody>
      </p:sp>
      <p:sp>
        <p:nvSpPr>
          <p:cNvPr id="5" name="Text 3"/>
          <p:cNvSpPr txBox="1"/>
          <p:nvPr/>
        </p:nvSpPr>
        <p:spPr>
          <a:xfrm>
            <a:off x="3323844" y="1041501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320040" y="630936"/>
            <a:ext cx="69220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 The Five Roots of 'Usul ad-Din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320040" y="905256"/>
            <a:ext cx="692200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Statement: </a:t>
            </a:r>
            <a:pPr indent="0" marL="0"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“Tawhid is the most important of the five roots of 'Usul ad-Din.”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20040" y="1161288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11480" y="1161288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1 · KEY WORDS — write the definition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20040" y="1490472"/>
            <a:ext cx="1554480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74904" y="1490472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1874520" y="1490472"/>
            <a:ext cx="536752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947672" y="1490472"/>
            <a:ext cx="52760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DEFINITION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320040" y="1728216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74904" y="1728216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Usul ad-Din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1874520" y="1728216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0040" y="2075688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74904" y="2075688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Tawhid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1874520" y="2075688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20040" y="2423160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74904" y="2423160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Adl (Adalat)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874520" y="2423160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2770632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374904" y="2770632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Nubuwwah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1874520" y="2770632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3118104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374904" y="3118104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Imamah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1874520" y="3118104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3465576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374904" y="3465576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Mi'ad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1874520" y="3465576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20040" y="3922776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20040" y="4050792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11480" y="4050792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2 · THE ANSWER SO FAR — four model paragraphs (no evaluation or conclusion)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320040" y="4379976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20040" y="4379976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74904" y="4379976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429768" y="4379976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AGREE · Paragraph 1</a:t>
            </a:r>
            <a:endParaRPr lang="en-US" sz="750" dirty="0"/>
          </a:p>
        </p:txBody>
      </p:sp>
      <p:sp>
        <p:nvSpPr>
          <p:cNvPr id="39" name="Text 37"/>
          <p:cNvSpPr txBox="1"/>
          <p:nvPr/>
        </p:nvSpPr>
        <p:spPr>
          <a:xfrm>
            <a:off x="429768" y="4617720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Shi'a Muslims agree Tawhid is the most important root because belief in Allah's oneness is the basis of all other beliefs.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the other four roots only make sense once a person accepts there is one God.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Qur'an states: 'Say, He is God the One, God the eternal' (Surah 112).</a:t>
            </a:r>
            <a:endParaRPr lang="en-US" sz="800" dirty="0"/>
          </a:p>
        </p:txBody>
      </p:sp>
      <p:sp>
        <p:nvSpPr>
          <p:cNvPr id="40" name="Shape 38"/>
          <p:cNvSpPr/>
          <p:nvPr/>
        </p:nvSpPr>
        <p:spPr>
          <a:xfrm>
            <a:off x="3845052" y="4379976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3845052" y="4379976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3899916" y="4379976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3954780" y="4379976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AGREE · Paragraph 2</a:t>
            </a:r>
            <a:endParaRPr lang="en-US" sz="750" dirty="0"/>
          </a:p>
        </p:txBody>
      </p:sp>
      <p:sp>
        <p:nvSpPr>
          <p:cNvPr id="44" name="Text 42"/>
          <p:cNvSpPr txBox="1"/>
          <p:nvPr/>
        </p:nvSpPr>
        <p:spPr>
          <a:xfrm>
            <a:off x="3954780" y="4617720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Furthermore, associating partners with Allah (shirk) is the worst sin in Islam.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Tawhid protects a Muslim from the most serious error of all.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Tawhid is placed first among the roots, showing its central importance.</a:t>
            </a:r>
            <a:endParaRPr lang="en-US" sz="800" dirty="0"/>
          </a:p>
        </p:txBody>
      </p:sp>
      <p:sp>
        <p:nvSpPr>
          <p:cNvPr id="45" name="Shape 43"/>
          <p:cNvSpPr/>
          <p:nvPr/>
        </p:nvSpPr>
        <p:spPr>
          <a:xfrm>
            <a:off x="320040" y="5824728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20040" y="5952744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411480" y="5952744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3 · YOUR EVALUATION + CONCLUSION — worth up to 4 marks (9–12 / 12)</a:t>
            </a:r>
            <a:endParaRPr lang="en-US" sz="1000" dirty="0"/>
          </a:p>
        </p:txBody>
      </p:sp>
      <p:sp>
        <p:nvSpPr>
          <p:cNvPr id="48" name="Shape 46"/>
          <p:cNvSpPr/>
          <p:nvPr/>
        </p:nvSpPr>
        <p:spPr>
          <a:xfrm>
            <a:off x="320040" y="6281928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393192" y="6281928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 the AGREE side</a:t>
            </a:r>
            <a:endParaRPr lang="en-US" sz="850" dirty="0"/>
          </a:p>
        </p:txBody>
      </p:sp>
      <p:sp>
        <p:nvSpPr>
          <p:cNvPr id="50" name="Shape 48"/>
          <p:cNvSpPr/>
          <p:nvPr/>
        </p:nvSpPr>
        <p:spPr>
          <a:xfrm>
            <a:off x="320040" y="653796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1" name="Text 49"/>
          <p:cNvSpPr txBox="1"/>
          <p:nvPr/>
        </p:nvSpPr>
        <p:spPr>
          <a:xfrm>
            <a:off x="320040" y="653796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</a:t>
            </a:r>
            <a:endParaRPr lang="en-US" sz="700" dirty="0"/>
          </a:p>
        </p:txBody>
      </p:sp>
      <p:sp>
        <p:nvSpPr>
          <p:cNvPr id="52" name="Text 50"/>
          <p:cNvSpPr txBox="1"/>
          <p:nvPr/>
        </p:nvSpPr>
        <p:spPr>
          <a:xfrm>
            <a:off x="1051560" y="6528816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Thus, this argument is strong because…</a:t>
            </a:r>
            <a:endParaRPr lang="en-US" sz="900" dirty="0"/>
          </a:p>
        </p:txBody>
      </p:sp>
      <p:sp>
        <p:nvSpPr>
          <p:cNvPr id="53" name="Shape 51"/>
          <p:cNvSpPr/>
          <p:nvPr/>
        </p:nvSpPr>
        <p:spPr>
          <a:xfrm>
            <a:off x="1051560" y="6729984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320040" y="7059168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320040" y="730605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320040" y="736092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7" name="Text 55"/>
          <p:cNvSpPr txBox="1"/>
          <p:nvPr/>
        </p:nvSpPr>
        <p:spPr>
          <a:xfrm>
            <a:off x="320040" y="736092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</a:t>
            </a:r>
            <a:endParaRPr lang="en-US" sz="700" dirty="0"/>
          </a:p>
        </p:txBody>
      </p:sp>
      <p:sp>
        <p:nvSpPr>
          <p:cNvPr id="58" name="Text 56"/>
          <p:cNvSpPr txBox="1"/>
          <p:nvPr/>
        </p:nvSpPr>
        <p:spPr>
          <a:xfrm>
            <a:off x="1051560" y="7351776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However, it is weak because…</a:t>
            </a:r>
            <a:endParaRPr lang="en-US" sz="900" dirty="0"/>
          </a:p>
        </p:txBody>
      </p:sp>
      <p:sp>
        <p:nvSpPr>
          <p:cNvPr id="59" name="Shape 57"/>
          <p:cNvSpPr/>
          <p:nvPr/>
        </p:nvSpPr>
        <p:spPr>
          <a:xfrm>
            <a:off x="1051560" y="7552944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320040" y="7882128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320040" y="812901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320040" y="818388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3" name="Text 61"/>
          <p:cNvSpPr txBox="1"/>
          <p:nvPr/>
        </p:nvSpPr>
        <p:spPr>
          <a:xfrm>
            <a:off x="320040" y="818388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</a:t>
            </a:r>
            <a:endParaRPr lang="en-US" sz="700" dirty="0"/>
          </a:p>
        </p:txBody>
      </p:sp>
      <p:sp>
        <p:nvSpPr>
          <p:cNvPr id="64" name="Text 62"/>
          <p:cNvSpPr txBox="1"/>
          <p:nvPr/>
        </p:nvSpPr>
        <p:spPr>
          <a:xfrm>
            <a:off x="1051560" y="8174736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Weighing the two, …</a:t>
            </a:r>
            <a:endParaRPr lang="en-US" sz="900" dirty="0"/>
          </a:p>
        </p:txBody>
      </p:sp>
      <p:sp>
        <p:nvSpPr>
          <p:cNvPr id="65" name="Shape 63"/>
          <p:cNvSpPr/>
          <p:nvPr/>
        </p:nvSpPr>
        <p:spPr>
          <a:xfrm>
            <a:off x="1051560" y="8375904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320040" y="8705088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320040" y="895197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922008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320040"/>
            <a:ext cx="4910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Harlington School   |   GCSE RS   |   Paper 2: Muslim Beliefs   |   The Six Beliefs</a:t>
            </a:r>
            <a:endParaRPr lang="en-US" sz="750" dirty="0"/>
          </a:p>
        </p:txBody>
      </p:sp>
      <p:sp>
        <p:nvSpPr>
          <p:cNvPr id="4" name="Text 2"/>
          <p:cNvSpPr txBox="1"/>
          <p:nvPr/>
        </p:nvSpPr>
        <p:spPr>
          <a:xfrm>
            <a:off x="5230368" y="32004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Companion — Summit Group</a:t>
            </a:r>
            <a:endParaRPr lang="en-US" sz="750" dirty="0"/>
          </a:p>
        </p:txBody>
      </p:sp>
      <p:sp>
        <p:nvSpPr>
          <p:cNvPr id="5" name="Text 3"/>
          <p:cNvSpPr txBox="1"/>
          <p:nvPr/>
        </p:nvSpPr>
        <p:spPr>
          <a:xfrm>
            <a:off x="3323844" y="1041501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320040" y="630936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20040" y="630936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74904" y="630936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9768" y="630936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DISAGREE · Paragraph 1</a:t>
            </a:r>
            <a:endParaRPr lang="en-US" sz="750" dirty="0"/>
          </a:p>
        </p:txBody>
      </p:sp>
      <p:sp>
        <p:nvSpPr>
          <p:cNvPr id="10" name="Text 8"/>
          <p:cNvSpPr txBox="1"/>
          <p:nvPr/>
        </p:nvSpPr>
        <p:spPr>
          <a:xfrm>
            <a:off x="429768" y="868680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However, some argue the five roots are all equally important as one complete framework.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leaving out any one, such as Adl (justice), would weaken a believer’s faith.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Belief that Allah is just leads Muslims to demonstrate fairness in everything they do.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845052" y="630936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845052" y="630936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899916" y="630936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954780" y="630936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DISAGREE · Paragraph 2</a:t>
            </a:r>
            <a:endParaRPr lang="en-US" sz="750" dirty="0"/>
          </a:p>
        </p:txBody>
      </p:sp>
      <p:sp>
        <p:nvSpPr>
          <p:cNvPr id="15" name="Text 13"/>
          <p:cNvSpPr txBox="1"/>
          <p:nvPr/>
        </p:nvSpPr>
        <p:spPr>
          <a:xfrm>
            <a:off x="3954780" y="868680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addition, Imamah is a key root that defines Shi’a identity.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belief in the God-given leadership of the Imams is essential, not secondary.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Shi'a Muslims accept Ali as an Imam, a key difference from Sunni tradition.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320040" y="2075688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0040" y="2203704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93192" y="2203704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 the DISAGREE side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320040" y="2459736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20040" y="2459736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</a:t>
            </a:r>
            <a:endParaRPr lang="en-US" sz="700" dirty="0"/>
          </a:p>
        </p:txBody>
      </p:sp>
      <p:sp>
        <p:nvSpPr>
          <p:cNvPr id="21" name="Text 19"/>
          <p:cNvSpPr txBox="1"/>
          <p:nvPr/>
        </p:nvSpPr>
        <p:spPr>
          <a:xfrm>
            <a:off x="1051560" y="2450592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Thus, this argument is strong because…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051560" y="2651760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298094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0040" y="322783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20040" y="3282696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320040" y="3282696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</a:t>
            </a:r>
            <a:endParaRPr lang="en-US" sz="700" dirty="0"/>
          </a:p>
        </p:txBody>
      </p:sp>
      <p:sp>
        <p:nvSpPr>
          <p:cNvPr id="27" name="Text 25"/>
          <p:cNvSpPr txBox="1"/>
          <p:nvPr/>
        </p:nvSpPr>
        <p:spPr>
          <a:xfrm>
            <a:off x="1051560" y="3273552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However, it is weak because…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1051560" y="3474720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380390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20040" y="405079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20040" y="4105656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320040" y="4105656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</a:t>
            </a:r>
            <a:endParaRPr lang="en-US" sz="700" dirty="0"/>
          </a:p>
        </p:txBody>
      </p:sp>
      <p:sp>
        <p:nvSpPr>
          <p:cNvPr id="33" name="Text 31"/>
          <p:cNvSpPr txBox="1"/>
          <p:nvPr/>
        </p:nvSpPr>
        <p:spPr>
          <a:xfrm>
            <a:off x="1051560" y="4096512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Weighing the two, …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1051560" y="4297680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20040" y="462686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20040" y="487375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20040" y="5001768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393192" y="5001768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850" dirty="0"/>
          </a:p>
        </p:txBody>
      </p:sp>
      <p:sp>
        <p:nvSpPr>
          <p:cNvPr id="39" name="Shape 37"/>
          <p:cNvSpPr/>
          <p:nvPr/>
        </p:nvSpPr>
        <p:spPr>
          <a:xfrm>
            <a:off x="320040" y="525780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320040" y="525780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CONCLUDE</a:t>
            </a:r>
            <a:endParaRPr lang="en-US" sz="700" dirty="0"/>
          </a:p>
        </p:txBody>
      </p:sp>
      <p:sp>
        <p:nvSpPr>
          <p:cNvPr id="41" name="Text 39"/>
          <p:cNvSpPr txBox="1"/>
          <p:nvPr/>
        </p:nvSpPr>
        <p:spPr>
          <a:xfrm>
            <a:off x="1051560" y="5248656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a conclusion, I do believe the statement is strong / weak because…</a:t>
            </a:r>
            <a:endParaRPr lang="en-US" sz="900" dirty="0"/>
          </a:p>
        </p:txBody>
      </p:sp>
      <p:sp>
        <p:nvSpPr>
          <p:cNvPr id="42" name="Shape 40"/>
          <p:cNvSpPr/>
          <p:nvPr/>
        </p:nvSpPr>
        <p:spPr>
          <a:xfrm>
            <a:off x="1051560" y="5449824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320040" y="5779008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20040" y="602589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20040" y="627278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20040" y="651967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320040" y="6766560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320040" y="6876288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320040" y="7004304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411480" y="7004304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4 · REFLECTION — what level did you reach?</a:t>
            </a:r>
            <a:endParaRPr lang="en-US" sz="1000" dirty="0"/>
          </a:p>
        </p:txBody>
      </p:sp>
      <p:sp>
        <p:nvSpPr>
          <p:cNvPr id="51" name="Shape 49"/>
          <p:cNvSpPr/>
          <p:nvPr/>
        </p:nvSpPr>
        <p:spPr>
          <a:xfrm>
            <a:off x="320040" y="7333488"/>
            <a:ext cx="6922008" cy="303580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429768" y="7406640"/>
            <a:ext cx="67025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SELF-ASSESSMENT</a:t>
            </a:r>
            <a:endParaRPr lang="en-US" sz="950" dirty="0"/>
          </a:p>
        </p:txBody>
      </p:sp>
      <p:sp>
        <p:nvSpPr>
          <p:cNvPr id="53" name="Text 51"/>
          <p:cNvSpPr txBox="1"/>
          <p:nvPr/>
        </p:nvSpPr>
        <p:spPr>
          <a:xfrm>
            <a:off x="429768" y="7644384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mark: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1463040" y="7644384"/>
            <a:ext cx="1828800" cy="219456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1463040" y="7644384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3   9/12</a:t>
            </a:r>
            <a:endParaRPr lang="en-US" sz="800" dirty="0"/>
          </a:p>
        </p:txBody>
      </p:sp>
      <p:sp>
        <p:nvSpPr>
          <p:cNvPr id="56" name="Shape 54"/>
          <p:cNvSpPr/>
          <p:nvPr/>
        </p:nvSpPr>
        <p:spPr>
          <a:xfrm>
            <a:off x="3429000" y="7644384"/>
            <a:ext cx="1828800" cy="219456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57" name="Text 55"/>
          <p:cNvSpPr txBox="1"/>
          <p:nvPr/>
        </p:nvSpPr>
        <p:spPr>
          <a:xfrm>
            <a:off x="3429000" y="7644384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4   10–12/12</a:t>
            </a:r>
            <a:endParaRPr lang="en-US" sz="800" dirty="0"/>
          </a:p>
        </p:txBody>
      </p:sp>
      <p:sp>
        <p:nvSpPr>
          <p:cNvPr id="58" name="Shape 56"/>
          <p:cNvSpPr/>
          <p:nvPr/>
        </p:nvSpPr>
        <p:spPr>
          <a:xfrm>
            <a:off x="429768" y="7955280"/>
            <a:ext cx="3287268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9" name="Text 57"/>
          <p:cNvSpPr txBox="1"/>
          <p:nvPr/>
        </p:nvSpPr>
        <p:spPr>
          <a:xfrm>
            <a:off x="484632" y="7955280"/>
            <a:ext cx="31958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WENT WELL</a:t>
            </a:r>
            <a:endParaRPr lang="en-US" sz="800" dirty="0"/>
          </a:p>
        </p:txBody>
      </p:sp>
      <p:sp>
        <p:nvSpPr>
          <p:cNvPr id="60" name="Shape 58"/>
          <p:cNvSpPr/>
          <p:nvPr/>
        </p:nvSpPr>
        <p:spPr>
          <a:xfrm>
            <a:off x="466344" y="843076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466344" y="865022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466344" y="886968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466344" y="908913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466344" y="930859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466344" y="952804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466344" y="974750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466344" y="996696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466344" y="1018641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3845052" y="7955280"/>
            <a:ext cx="3287268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70" name="Text 68"/>
          <p:cNvSpPr txBox="1"/>
          <p:nvPr/>
        </p:nvSpPr>
        <p:spPr>
          <a:xfrm>
            <a:off x="3899916" y="7955280"/>
            <a:ext cx="31958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 BETTER IF</a:t>
            </a:r>
            <a:endParaRPr lang="en-US" sz="800" dirty="0"/>
          </a:p>
        </p:txBody>
      </p:sp>
      <p:sp>
        <p:nvSpPr>
          <p:cNvPr id="71" name="Shape 69"/>
          <p:cNvSpPr/>
          <p:nvPr/>
        </p:nvSpPr>
        <p:spPr>
          <a:xfrm>
            <a:off x="3881628" y="843076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3881628" y="865022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3881628" y="886968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3881628" y="908913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3881628" y="930859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3881628" y="952804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3881628" y="974750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3881628" y="996696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3881628" y="1018641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922008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320040"/>
            <a:ext cx="4910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Harlington School   |   GCSE RS   |   Paper 2: Muslim Beliefs   |   The Six Beliefs</a:t>
            </a:r>
            <a:endParaRPr lang="en-US" sz="750" dirty="0"/>
          </a:p>
        </p:txBody>
      </p:sp>
      <p:sp>
        <p:nvSpPr>
          <p:cNvPr id="4" name="Text 2"/>
          <p:cNvSpPr txBox="1"/>
          <p:nvPr/>
        </p:nvSpPr>
        <p:spPr>
          <a:xfrm>
            <a:off x="5230368" y="32004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Companion — Summit Group</a:t>
            </a:r>
            <a:endParaRPr lang="en-US" sz="750" dirty="0"/>
          </a:p>
        </p:txBody>
      </p:sp>
      <p:sp>
        <p:nvSpPr>
          <p:cNvPr id="5" name="Text 3"/>
          <p:cNvSpPr txBox="1"/>
          <p:nvPr/>
        </p:nvSpPr>
        <p:spPr>
          <a:xfrm>
            <a:off x="3323844" y="1041501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320040" y="630936"/>
            <a:ext cx="69220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 The Nature of Allah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320040" y="905256"/>
            <a:ext cx="692200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Statement: </a:t>
            </a:r>
            <a:pPr indent="0" marL="0"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“It is not possible to know what Allah is like.”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20040" y="1161288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11480" y="1161288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1 · KEY WORDS — write the definition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20040" y="1490472"/>
            <a:ext cx="1554480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74904" y="1490472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1874520" y="1490472"/>
            <a:ext cx="536752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947672" y="1490472"/>
            <a:ext cx="52760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DEFINITION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320040" y="1728216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74904" y="1728216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Tawhid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1874520" y="1728216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0040" y="2075688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74904" y="2075688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Shirk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1874520" y="2075688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20040" y="2423160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74904" y="2423160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Immanence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874520" y="2423160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2770632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374904" y="2770632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Transcendence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1874520" y="2770632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3118104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374904" y="3118104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Omnipotence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1874520" y="3118104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3465576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374904" y="3465576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Beneficence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1874520" y="3465576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20040" y="3813048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374904" y="3813048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Mercy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1874520" y="3813048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20040" y="4270248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20040" y="4398264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411480" y="4398264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2 · THE ANSWER SO FAR — four model paragraphs (no evaluation or conclusion)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320040" y="4727448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320040" y="4727448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374904" y="4727448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429768" y="4727448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AGREE · Paragraph 1</a:t>
            </a:r>
            <a:endParaRPr lang="en-US" sz="750" dirty="0"/>
          </a:p>
        </p:txBody>
      </p:sp>
      <p:sp>
        <p:nvSpPr>
          <p:cNvPr id="42" name="Text 40"/>
          <p:cNvSpPr txBox="1"/>
          <p:nvPr/>
        </p:nvSpPr>
        <p:spPr>
          <a:xfrm>
            <a:off x="429768" y="4965192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Muslims agree it is not fully possible to know what Allah is like because he is transcendent.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Allah is above and beyond his creation, so humans cannot fully grasp his nature.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Muslims believe it is impossible to visualise Allah, which is why drawing him is forbidden.</a:t>
            </a:r>
            <a:endParaRPr lang="en-US" sz="800" dirty="0"/>
          </a:p>
        </p:txBody>
      </p:sp>
      <p:sp>
        <p:nvSpPr>
          <p:cNvPr id="43" name="Shape 41"/>
          <p:cNvSpPr/>
          <p:nvPr/>
        </p:nvSpPr>
        <p:spPr>
          <a:xfrm>
            <a:off x="3845052" y="4727448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845052" y="4727448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899916" y="4727448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3954780" y="4727448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AGREE · Paragraph 2</a:t>
            </a:r>
            <a:endParaRPr lang="en-US" sz="750" dirty="0"/>
          </a:p>
        </p:txBody>
      </p:sp>
      <p:sp>
        <p:nvSpPr>
          <p:cNvPr id="47" name="Text 45"/>
          <p:cNvSpPr txBox="1"/>
          <p:nvPr/>
        </p:nvSpPr>
        <p:spPr>
          <a:xfrm>
            <a:off x="3954780" y="4965192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Furthermore, Allah is not a physical being.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human language and senses are limited when trying to describe him.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Muslims accept they cannot fully understand Allah, even though they know some of his characteristics.</a:t>
            </a:r>
            <a:endParaRPr lang="en-US" sz="800" dirty="0"/>
          </a:p>
        </p:txBody>
      </p:sp>
      <p:sp>
        <p:nvSpPr>
          <p:cNvPr id="48" name="Shape 46"/>
          <p:cNvSpPr/>
          <p:nvPr/>
        </p:nvSpPr>
        <p:spPr>
          <a:xfrm>
            <a:off x="320040" y="6172200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320040" y="6300216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411480" y="6300216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3 · YOUR EVALUATION + CONCLUSION — worth up to 4 marks (9–12 / 12)</a:t>
            </a:r>
            <a:endParaRPr lang="en-US" sz="1000" dirty="0"/>
          </a:p>
        </p:txBody>
      </p:sp>
      <p:sp>
        <p:nvSpPr>
          <p:cNvPr id="51" name="Shape 49"/>
          <p:cNvSpPr/>
          <p:nvPr/>
        </p:nvSpPr>
        <p:spPr>
          <a:xfrm>
            <a:off x="320040" y="6629400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393192" y="6629400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 the AGREE side</a:t>
            </a:r>
            <a:endParaRPr lang="en-US" sz="850" dirty="0"/>
          </a:p>
        </p:txBody>
      </p:sp>
      <p:sp>
        <p:nvSpPr>
          <p:cNvPr id="53" name="Shape 51"/>
          <p:cNvSpPr/>
          <p:nvPr/>
        </p:nvSpPr>
        <p:spPr>
          <a:xfrm>
            <a:off x="320040" y="6885432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4" name="Text 52"/>
          <p:cNvSpPr txBox="1"/>
          <p:nvPr/>
        </p:nvSpPr>
        <p:spPr>
          <a:xfrm>
            <a:off x="320040" y="6885432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</a:t>
            </a:r>
            <a:endParaRPr lang="en-US" sz="700" dirty="0"/>
          </a:p>
        </p:txBody>
      </p:sp>
      <p:sp>
        <p:nvSpPr>
          <p:cNvPr id="55" name="Text 53"/>
          <p:cNvSpPr txBox="1"/>
          <p:nvPr/>
        </p:nvSpPr>
        <p:spPr>
          <a:xfrm>
            <a:off x="1051560" y="6876288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Thus, this argument is strong because…</a:t>
            </a:r>
            <a:endParaRPr lang="en-US" sz="900" dirty="0"/>
          </a:p>
        </p:txBody>
      </p:sp>
      <p:sp>
        <p:nvSpPr>
          <p:cNvPr id="56" name="Shape 54"/>
          <p:cNvSpPr/>
          <p:nvPr/>
        </p:nvSpPr>
        <p:spPr>
          <a:xfrm>
            <a:off x="1051560" y="7077456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320040" y="7406640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320040" y="7653528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320040" y="7708392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0" name="Text 58"/>
          <p:cNvSpPr txBox="1"/>
          <p:nvPr/>
        </p:nvSpPr>
        <p:spPr>
          <a:xfrm>
            <a:off x="320040" y="7708392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</a:t>
            </a:r>
            <a:endParaRPr lang="en-US" sz="700" dirty="0"/>
          </a:p>
        </p:txBody>
      </p:sp>
      <p:sp>
        <p:nvSpPr>
          <p:cNvPr id="61" name="Text 59"/>
          <p:cNvSpPr txBox="1"/>
          <p:nvPr/>
        </p:nvSpPr>
        <p:spPr>
          <a:xfrm>
            <a:off x="1051560" y="7699248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However, it is weak because…</a:t>
            </a:r>
            <a:endParaRPr lang="en-US" sz="900" dirty="0"/>
          </a:p>
        </p:txBody>
      </p:sp>
      <p:sp>
        <p:nvSpPr>
          <p:cNvPr id="62" name="Shape 60"/>
          <p:cNvSpPr/>
          <p:nvPr/>
        </p:nvSpPr>
        <p:spPr>
          <a:xfrm>
            <a:off x="1051560" y="7900416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320040" y="8229600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320040" y="8476488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320040" y="8531352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6" name="Text 64"/>
          <p:cNvSpPr txBox="1"/>
          <p:nvPr/>
        </p:nvSpPr>
        <p:spPr>
          <a:xfrm>
            <a:off x="320040" y="8531352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</a:t>
            </a:r>
            <a:endParaRPr lang="en-US" sz="700" dirty="0"/>
          </a:p>
        </p:txBody>
      </p:sp>
      <p:sp>
        <p:nvSpPr>
          <p:cNvPr id="67" name="Text 65"/>
          <p:cNvSpPr txBox="1"/>
          <p:nvPr/>
        </p:nvSpPr>
        <p:spPr>
          <a:xfrm>
            <a:off x="1051560" y="8522208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Weighing the two, …</a:t>
            </a:r>
            <a:endParaRPr lang="en-US" sz="900" dirty="0"/>
          </a:p>
        </p:txBody>
      </p:sp>
      <p:sp>
        <p:nvSpPr>
          <p:cNvPr id="68" name="Shape 66"/>
          <p:cNvSpPr/>
          <p:nvPr/>
        </p:nvSpPr>
        <p:spPr>
          <a:xfrm>
            <a:off x="1051560" y="8723376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320040" y="9052560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320040" y="9299448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922008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320040"/>
            <a:ext cx="4910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Harlington School   |   GCSE RS   |   Paper 2: Muslim Beliefs   |   The Six Beliefs</a:t>
            </a:r>
            <a:endParaRPr lang="en-US" sz="750" dirty="0"/>
          </a:p>
        </p:txBody>
      </p:sp>
      <p:sp>
        <p:nvSpPr>
          <p:cNvPr id="4" name="Text 2"/>
          <p:cNvSpPr txBox="1"/>
          <p:nvPr/>
        </p:nvSpPr>
        <p:spPr>
          <a:xfrm>
            <a:off x="5230368" y="32004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Companion — Summit Group</a:t>
            </a:r>
            <a:endParaRPr lang="en-US" sz="750" dirty="0"/>
          </a:p>
        </p:txBody>
      </p:sp>
      <p:sp>
        <p:nvSpPr>
          <p:cNvPr id="5" name="Text 3"/>
          <p:cNvSpPr txBox="1"/>
          <p:nvPr/>
        </p:nvSpPr>
        <p:spPr>
          <a:xfrm>
            <a:off x="3323844" y="1041501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320040" y="630936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20040" y="630936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74904" y="630936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9768" y="630936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DISAGREE · Paragraph 1</a:t>
            </a:r>
            <a:endParaRPr lang="en-US" sz="750" dirty="0"/>
          </a:p>
        </p:txBody>
      </p:sp>
      <p:sp>
        <p:nvSpPr>
          <p:cNvPr id="10" name="Text 8"/>
          <p:cNvSpPr txBox="1"/>
          <p:nvPr/>
        </p:nvSpPr>
        <p:spPr>
          <a:xfrm>
            <a:off x="429768" y="868680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However, many Muslims argue we can know a great deal about Allah.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because the Qur'an and Hadith describe more than 100 of his characteristics.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one, such as 'Worship God and shun false gods' (Surah 16:36), teaches Muslims what Allah is like.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845052" y="630936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845052" y="630936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899916" y="630936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954780" y="630936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DISAGREE · Paragraph 2</a:t>
            </a:r>
            <a:endParaRPr lang="en-US" sz="750" dirty="0"/>
          </a:p>
        </p:txBody>
      </p:sp>
      <p:sp>
        <p:nvSpPr>
          <p:cNvPr id="15" name="Text 13"/>
          <p:cNvSpPr txBox="1"/>
          <p:nvPr/>
        </p:nvSpPr>
        <p:spPr>
          <a:xfrm>
            <a:off x="3954780" y="868680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addition, knowing Allah's characteristics helps Muslims build a close relationship with him.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Allah has revealed enough for Muslims to reflect his qualities in their own lives.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 Allah is beneficent, Muslims try to be loving towards others.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320040" y="2075688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0040" y="2203704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93192" y="2203704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 the DISAGREE side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320040" y="2459736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20040" y="2459736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</a:t>
            </a:r>
            <a:endParaRPr lang="en-US" sz="700" dirty="0"/>
          </a:p>
        </p:txBody>
      </p:sp>
      <p:sp>
        <p:nvSpPr>
          <p:cNvPr id="21" name="Text 19"/>
          <p:cNvSpPr txBox="1"/>
          <p:nvPr/>
        </p:nvSpPr>
        <p:spPr>
          <a:xfrm>
            <a:off x="1051560" y="2450592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Thus, this argument is strong because…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051560" y="2651760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298094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0040" y="322783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20040" y="3282696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320040" y="3282696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</a:t>
            </a:r>
            <a:endParaRPr lang="en-US" sz="700" dirty="0"/>
          </a:p>
        </p:txBody>
      </p:sp>
      <p:sp>
        <p:nvSpPr>
          <p:cNvPr id="27" name="Text 25"/>
          <p:cNvSpPr txBox="1"/>
          <p:nvPr/>
        </p:nvSpPr>
        <p:spPr>
          <a:xfrm>
            <a:off x="1051560" y="3273552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However, it is weak because…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1051560" y="3474720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380390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20040" y="405079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20040" y="4105656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320040" y="4105656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</a:t>
            </a:r>
            <a:endParaRPr lang="en-US" sz="700" dirty="0"/>
          </a:p>
        </p:txBody>
      </p:sp>
      <p:sp>
        <p:nvSpPr>
          <p:cNvPr id="33" name="Text 31"/>
          <p:cNvSpPr txBox="1"/>
          <p:nvPr/>
        </p:nvSpPr>
        <p:spPr>
          <a:xfrm>
            <a:off x="1051560" y="4096512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Weighing the two, …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1051560" y="4297680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20040" y="462686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20040" y="487375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20040" y="5001768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393192" y="5001768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850" dirty="0"/>
          </a:p>
        </p:txBody>
      </p:sp>
      <p:sp>
        <p:nvSpPr>
          <p:cNvPr id="39" name="Shape 37"/>
          <p:cNvSpPr/>
          <p:nvPr/>
        </p:nvSpPr>
        <p:spPr>
          <a:xfrm>
            <a:off x="320040" y="525780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320040" y="525780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CONCLUDE</a:t>
            </a:r>
            <a:endParaRPr lang="en-US" sz="700" dirty="0"/>
          </a:p>
        </p:txBody>
      </p:sp>
      <p:sp>
        <p:nvSpPr>
          <p:cNvPr id="41" name="Text 39"/>
          <p:cNvSpPr txBox="1"/>
          <p:nvPr/>
        </p:nvSpPr>
        <p:spPr>
          <a:xfrm>
            <a:off x="1051560" y="5248656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a conclusion, I do believe the statement is strong / weak because…</a:t>
            </a:r>
            <a:endParaRPr lang="en-US" sz="900" dirty="0"/>
          </a:p>
        </p:txBody>
      </p:sp>
      <p:sp>
        <p:nvSpPr>
          <p:cNvPr id="42" name="Shape 40"/>
          <p:cNvSpPr/>
          <p:nvPr/>
        </p:nvSpPr>
        <p:spPr>
          <a:xfrm>
            <a:off x="1051560" y="5449824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320040" y="5779008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20040" y="602589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20040" y="627278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20040" y="651967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320040" y="6766560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320040" y="6876288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320040" y="7004304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411480" y="7004304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4 · REFLECTION — what level did you reach?</a:t>
            </a:r>
            <a:endParaRPr lang="en-US" sz="1000" dirty="0"/>
          </a:p>
        </p:txBody>
      </p:sp>
      <p:sp>
        <p:nvSpPr>
          <p:cNvPr id="51" name="Shape 49"/>
          <p:cNvSpPr/>
          <p:nvPr/>
        </p:nvSpPr>
        <p:spPr>
          <a:xfrm>
            <a:off x="320040" y="7333488"/>
            <a:ext cx="6922008" cy="303580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429768" y="7406640"/>
            <a:ext cx="67025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SELF-ASSESSMENT</a:t>
            </a:r>
            <a:endParaRPr lang="en-US" sz="950" dirty="0"/>
          </a:p>
        </p:txBody>
      </p:sp>
      <p:sp>
        <p:nvSpPr>
          <p:cNvPr id="53" name="Text 51"/>
          <p:cNvSpPr txBox="1"/>
          <p:nvPr/>
        </p:nvSpPr>
        <p:spPr>
          <a:xfrm>
            <a:off x="429768" y="7644384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mark: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1463040" y="7644384"/>
            <a:ext cx="1828800" cy="219456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1463040" y="7644384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3   9/12</a:t>
            </a:r>
            <a:endParaRPr lang="en-US" sz="800" dirty="0"/>
          </a:p>
        </p:txBody>
      </p:sp>
      <p:sp>
        <p:nvSpPr>
          <p:cNvPr id="56" name="Shape 54"/>
          <p:cNvSpPr/>
          <p:nvPr/>
        </p:nvSpPr>
        <p:spPr>
          <a:xfrm>
            <a:off x="3429000" y="7644384"/>
            <a:ext cx="1828800" cy="219456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57" name="Text 55"/>
          <p:cNvSpPr txBox="1"/>
          <p:nvPr/>
        </p:nvSpPr>
        <p:spPr>
          <a:xfrm>
            <a:off x="3429000" y="7644384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4   10–12/12</a:t>
            </a:r>
            <a:endParaRPr lang="en-US" sz="800" dirty="0"/>
          </a:p>
        </p:txBody>
      </p:sp>
      <p:sp>
        <p:nvSpPr>
          <p:cNvPr id="58" name="Shape 56"/>
          <p:cNvSpPr/>
          <p:nvPr/>
        </p:nvSpPr>
        <p:spPr>
          <a:xfrm>
            <a:off x="429768" y="7955280"/>
            <a:ext cx="3287268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9" name="Text 57"/>
          <p:cNvSpPr txBox="1"/>
          <p:nvPr/>
        </p:nvSpPr>
        <p:spPr>
          <a:xfrm>
            <a:off x="484632" y="7955280"/>
            <a:ext cx="31958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WENT WELL</a:t>
            </a:r>
            <a:endParaRPr lang="en-US" sz="800" dirty="0"/>
          </a:p>
        </p:txBody>
      </p:sp>
      <p:sp>
        <p:nvSpPr>
          <p:cNvPr id="60" name="Shape 58"/>
          <p:cNvSpPr/>
          <p:nvPr/>
        </p:nvSpPr>
        <p:spPr>
          <a:xfrm>
            <a:off x="466344" y="843076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466344" y="865022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466344" y="886968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466344" y="908913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466344" y="930859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466344" y="952804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466344" y="974750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466344" y="996696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466344" y="1018641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3845052" y="7955280"/>
            <a:ext cx="3287268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70" name="Text 68"/>
          <p:cNvSpPr txBox="1"/>
          <p:nvPr/>
        </p:nvSpPr>
        <p:spPr>
          <a:xfrm>
            <a:off x="3899916" y="7955280"/>
            <a:ext cx="31958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 BETTER IF</a:t>
            </a:r>
            <a:endParaRPr lang="en-US" sz="800" dirty="0"/>
          </a:p>
        </p:txBody>
      </p:sp>
      <p:sp>
        <p:nvSpPr>
          <p:cNvPr id="71" name="Shape 69"/>
          <p:cNvSpPr/>
          <p:nvPr/>
        </p:nvSpPr>
        <p:spPr>
          <a:xfrm>
            <a:off x="3881628" y="843076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3881628" y="865022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3881628" y="886968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3881628" y="908913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3881628" y="930859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3881628" y="952804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3881628" y="974750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3881628" y="996696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3881628" y="1018641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922008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320040"/>
            <a:ext cx="4910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Harlington School   |   GCSE RS   |   Paper 2: Muslim Beliefs   |   The Six Beliefs</a:t>
            </a:r>
            <a:endParaRPr lang="en-US" sz="750" dirty="0"/>
          </a:p>
        </p:txBody>
      </p:sp>
      <p:sp>
        <p:nvSpPr>
          <p:cNvPr id="4" name="Text 2"/>
          <p:cNvSpPr txBox="1"/>
          <p:nvPr/>
        </p:nvSpPr>
        <p:spPr>
          <a:xfrm>
            <a:off x="5230368" y="32004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Companion — Summit Group</a:t>
            </a:r>
            <a:endParaRPr lang="en-US" sz="750" dirty="0"/>
          </a:p>
        </p:txBody>
      </p:sp>
      <p:sp>
        <p:nvSpPr>
          <p:cNvPr id="5" name="Text 3"/>
          <p:cNvSpPr txBox="1"/>
          <p:nvPr/>
        </p:nvSpPr>
        <p:spPr>
          <a:xfrm>
            <a:off x="3323844" y="1041501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320040" y="630936"/>
            <a:ext cx="69220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   Risalah — Prophethood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320040" y="905256"/>
            <a:ext cx="692200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Statement: </a:t>
            </a:r>
            <a:pPr indent="0" marL="0"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“All of the prophets in Islam are as important as each other.”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20040" y="1161288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11480" y="1161288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1 · KEY WORDS — write the definition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20040" y="1490472"/>
            <a:ext cx="1554480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74904" y="1490472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1874520" y="1490472"/>
            <a:ext cx="536752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947672" y="1490472"/>
            <a:ext cx="52760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DEFINITION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320040" y="1728216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74904" y="1728216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Risalah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1874520" y="1728216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0040" y="2075688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74904" y="2075688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Nubuwwah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1874520" y="2075688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20040" y="2423160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74904" y="2423160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Prophet / messenger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874520" y="2423160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2770632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374904" y="2770632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Tawrat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1874520" y="2770632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3118104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374904" y="3118104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Qur'an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1874520" y="3118104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3465576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374904" y="3465576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Isa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1874520" y="3465576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20040" y="3922776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20040" y="4050792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11480" y="4050792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2 · THE ANSWER SO FAR — four model paragraphs (no evaluation or conclusion)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320040" y="4379976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20040" y="4379976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74904" y="4379976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429768" y="4379976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AGREE · Paragraph 1</a:t>
            </a:r>
            <a:endParaRPr lang="en-US" sz="750" dirty="0"/>
          </a:p>
        </p:txBody>
      </p:sp>
      <p:sp>
        <p:nvSpPr>
          <p:cNvPr id="39" name="Text 37"/>
          <p:cNvSpPr txBox="1"/>
          <p:nvPr/>
        </p:nvSpPr>
        <p:spPr>
          <a:xfrm>
            <a:off x="429768" y="4617720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Muslims agree all prophets are equally important because Muslims must believe in all of them.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no prophet can be rejected or treated as less important than another.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Qur'an says: 'We make no distinction between any of them' (Surah 2:136).</a:t>
            </a:r>
            <a:endParaRPr lang="en-US" sz="800" dirty="0"/>
          </a:p>
        </p:txBody>
      </p:sp>
      <p:sp>
        <p:nvSpPr>
          <p:cNvPr id="40" name="Shape 38"/>
          <p:cNvSpPr/>
          <p:nvPr/>
        </p:nvSpPr>
        <p:spPr>
          <a:xfrm>
            <a:off x="3845052" y="4379976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3845052" y="4379976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3899916" y="4379976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3954780" y="4379976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AGREE · Paragraph 2</a:t>
            </a:r>
            <a:endParaRPr lang="en-US" sz="750" dirty="0"/>
          </a:p>
        </p:txBody>
      </p:sp>
      <p:sp>
        <p:nvSpPr>
          <p:cNvPr id="44" name="Text 42"/>
          <p:cNvSpPr txBox="1"/>
          <p:nvPr/>
        </p:nvSpPr>
        <p:spPr>
          <a:xfrm>
            <a:off x="3954780" y="4617720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Furthermore, every prophet delivered the same core message of Tawhid.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all prophets, from Adam to Muhammad, shared the task of guiding people to the one God.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chain of about 124,000 prophets is believed to have been sent by Allah.</a:t>
            </a:r>
            <a:endParaRPr lang="en-US" sz="800" dirty="0"/>
          </a:p>
        </p:txBody>
      </p:sp>
      <p:sp>
        <p:nvSpPr>
          <p:cNvPr id="45" name="Shape 43"/>
          <p:cNvSpPr/>
          <p:nvPr/>
        </p:nvSpPr>
        <p:spPr>
          <a:xfrm>
            <a:off x="320040" y="5824728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20040" y="5952744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411480" y="5952744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3 · YOUR EVALUATION + CONCLUSION — worth up to 4 marks (9–12 / 12)</a:t>
            </a:r>
            <a:endParaRPr lang="en-US" sz="1000" dirty="0"/>
          </a:p>
        </p:txBody>
      </p:sp>
      <p:sp>
        <p:nvSpPr>
          <p:cNvPr id="48" name="Shape 46"/>
          <p:cNvSpPr/>
          <p:nvPr/>
        </p:nvSpPr>
        <p:spPr>
          <a:xfrm>
            <a:off x="320040" y="6281928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393192" y="6281928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 the AGREE side</a:t>
            </a:r>
            <a:endParaRPr lang="en-US" sz="850" dirty="0"/>
          </a:p>
        </p:txBody>
      </p:sp>
      <p:sp>
        <p:nvSpPr>
          <p:cNvPr id="50" name="Shape 48"/>
          <p:cNvSpPr/>
          <p:nvPr/>
        </p:nvSpPr>
        <p:spPr>
          <a:xfrm>
            <a:off x="320040" y="653796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1" name="Text 49"/>
          <p:cNvSpPr txBox="1"/>
          <p:nvPr/>
        </p:nvSpPr>
        <p:spPr>
          <a:xfrm>
            <a:off x="320040" y="653796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</a:t>
            </a:r>
            <a:endParaRPr lang="en-US" sz="700" dirty="0"/>
          </a:p>
        </p:txBody>
      </p:sp>
      <p:sp>
        <p:nvSpPr>
          <p:cNvPr id="52" name="Text 50"/>
          <p:cNvSpPr txBox="1"/>
          <p:nvPr/>
        </p:nvSpPr>
        <p:spPr>
          <a:xfrm>
            <a:off x="1051560" y="6528816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Thus, this argument is strong because…</a:t>
            </a:r>
            <a:endParaRPr lang="en-US" sz="900" dirty="0"/>
          </a:p>
        </p:txBody>
      </p:sp>
      <p:sp>
        <p:nvSpPr>
          <p:cNvPr id="53" name="Shape 51"/>
          <p:cNvSpPr/>
          <p:nvPr/>
        </p:nvSpPr>
        <p:spPr>
          <a:xfrm>
            <a:off x="1051560" y="6729984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320040" y="7059168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320040" y="730605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320040" y="736092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7" name="Text 55"/>
          <p:cNvSpPr txBox="1"/>
          <p:nvPr/>
        </p:nvSpPr>
        <p:spPr>
          <a:xfrm>
            <a:off x="320040" y="736092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</a:t>
            </a:r>
            <a:endParaRPr lang="en-US" sz="700" dirty="0"/>
          </a:p>
        </p:txBody>
      </p:sp>
      <p:sp>
        <p:nvSpPr>
          <p:cNvPr id="58" name="Text 56"/>
          <p:cNvSpPr txBox="1"/>
          <p:nvPr/>
        </p:nvSpPr>
        <p:spPr>
          <a:xfrm>
            <a:off x="1051560" y="7351776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However, it is weak because…</a:t>
            </a:r>
            <a:endParaRPr lang="en-US" sz="900" dirty="0"/>
          </a:p>
        </p:txBody>
      </p:sp>
      <p:sp>
        <p:nvSpPr>
          <p:cNvPr id="59" name="Shape 57"/>
          <p:cNvSpPr/>
          <p:nvPr/>
        </p:nvSpPr>
        <p:spPr>
          <a:xfrm>
            <a:off x="1051560" y="7552944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320040" y="7882128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320040" y="812901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320040" y="818388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3" name="Text 61"/>
          <p:cNvSpPr txBox="1"/>
          <p:nvPr/>
        </p:nvSpPr>
        <p:spPr>
          <a:xfrm>
            <a:off x="320040" y="818388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</a:t>
            </a:r>
            <a:endParaRPr lang="en-US" sz="700" dirty="0"/>
          </a:p>
        </p:txBody>
      </p:sp>
      <p:sp>
        <p:nvSpPr>
          <p:cNvPr id="64" name="Text 62"/>
          <p:cNvSpPr txBox="1"/>
          <p:nvPr/>
        </p:nvSpPr>
        <p:spPr>
          <a:xfrm>
            <a:off x="1051560" y="8174736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Weighing the two, …</a:t>
            </a:r>
            <a:endParaRPr lang="en-US" sz="900" dirty="0"/>
          </a:p>
        </p:txBody>
      </p:sp>
      <p:sp>
        <p:nvSpPr>
          <p:cNvPr id="65" name="Shape 63"/>
          <p:cNvSpPr/>
          <p:nvPr/>
        </p:nvSpPr>
        <p:spPr>
          <a:xfrm>
            <a:off x="1051560" y="8375904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320040" y="8705088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320040" y="895197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922008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320040"/>
            <a:ext cx="4910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Harlington School   |   GCSE RS   |   Paper 2: Muslim Beliefs   |   The Six Beliefs</a:t>
            </a:r>
            <a:endParaRPr lang="en-US" sz="750" dirty="0"/>
          </a:p>
        </p:txBody>
      </p:sp>
      <p:sp>
        <p:nvSpPr>
          <p:cNvPr id="4" name="Text 2"/>
          <p:cNvSpPr txBox="1"/>
          <p:nvPr/>
        </p:nvSpPr>
        <p:spPr>
          <a:xfrm>
            <a:off x="5230368" y="32004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Companion — Summit Group</a:t>
            </a:r>
            <a:endParaRPr lang="en-US" sz="750" dirty="0"/>
          </a:p>
        </p:txBody>
      </p:sp>
      <p:sp>
        <p:nvSpPr>
          <p:cNvPr id="5" name="Text 3"/>
          <p:cNvSpPr txBox="1"/>
          <p:nvPr/>
        </p:nvSpPr>
        <p:spPr>
          <a:xfrm>
            <a:off x="3323844" y="1041501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320040" y="630936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20040" y="630936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74904" y="630936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9768" y="630936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DISAGREE · Paragraph 1</a:t>
            </a:r>
            <a:endParaRPr lang="en-US" sz="750" dirty="0"/>
          </a:p>
        </p:txBody>
      </p:sp>
      <p:sp>
        <p:nvSpPr>
          <p:cNvPr id="10" name="Text 8"/>
          <p:cNvSpPr txBox="1"/>
          <p:nvPr/>
        </p:nvSpPr>
        <p:spPr>
          <a:xfrm>
            <a:off x="429768" y="868680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However, some argue that Muhammad was the most important prophet.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because he was the 'seal of the prophets' and received the final, complete revelation.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Muhammad was the only prophet given a message for the whole world: the Qur'an.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845052" y="630936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845052" y="630936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899916" y="630936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954780" y="630936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DISAGREE · Paragraph 2</a:t>
            </a:r>
            <a:endParaRPr lang="en-US" sz="750" dirty="0"/>
          </a:p>
        </p:txBody>
      </p:sp>
      <p:sp>
        <p:nvSpPr>
          <p:cNvPr id="15" name="Text 13"/>
          <p:cNvSpPr txBox="1"/>
          <p:nvPr/>
        </p:nvSpPr>
        <p:spPr>
          <a:xfrm>
            <a:off x="3954780" y="868680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addition, some prophets are remembered for especially important roles.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certain prophets stand out as particular examples for Muslims to follow.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Ibrahim and Isma'il are models of obedience, and helped rebuild the Ka'bah in Makkah.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320040" y="2075688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0040" y="2203704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93192" y="2203704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 the DISAGREE side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320040" y="2459736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20040" y="2459736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</a:t>
            </a:r>
            <a:endParaRPr lang="en-US" sz="700" dirty="0"/>
          </a:p>
        </p:txBody>
      </p:sp>
      <p:sp>
        <p:nvSpPr>
          <p:cNvPr id="21" name="Text 19"/>
          <p:cNvSpPr txBox="1"/>
          <p:nvPr/>
        </p:nvSpPr>
        <p:spPr>
          <a:xfrm>
            <a:off x="1051560" y="2450592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Thus, this argument is strong because…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051560" y="2651760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298094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0040" y="322783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20040" y="3282696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320040" y="3282696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</a:t>
            </a:r>
            <a:endParaRPr lang="en-US" sz="700" dirty="0"/>
          </a:p>
        </p:txBody>
      </p:sp>
      <p:sp>
        <p:nvSpPr>
          <p:cNvPr id="27" name="Text 25"/>
          <p:cNvSpPr txBox="1"/>
          <p:nvPr/>
        </p:nvSpPr>
        <p:spPr>
          <a:xfrm>
            <a:off x="1051560" y="3273552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However, it is weak because…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1051560" y="3474720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380390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20040" y="405079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20040" y="4105656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320040" y="4105656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</a:t>
            </a:r>
            <a:endParaRPr lang="en-US" sz="700" dirty="0"/>
          </a:p>
        </p:txBody>
      </p:sp>
      <p:sp>
        <p:nvSpPr>
          <p:cNvPr id="33" name="Text 31"/>
          <p:cNvSpPr txBox="1"/>
          <p:nvPr/>
        </p:nvSpPr>
        <p:spPr>
          <a:xfrm>
            <a:off x="1051560" y="4096512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Weighing the two, …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1051560" y="4297680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20040" y="462686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20040" y="487375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20040" y="5001768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393192" y="5001768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850" dirty="0"/>
          </a:p>
        </p:txBody>
      </p:sp>
      <p:sp>
        <p:nvSpPr>
          <p:cNvPr id="39" name="Shape 37"/>
          <p:cNvSpPr/>
          <p:nvPr/>
        </p:nvSpPr>
        <p:spPr>
          <a:xfrm>
            <a:off x="320040" y="525780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320040" y="525780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CONCLUDE</a:t>
            </a:r>
            <a:endParaRPr lang="en-US" sz="700" dirty="0"/>
          </a:p>
        </p:txBody>
      </p:sp>
      <p:sp>
        <p:nvSpPr>
          <p:cNvPr id="41" name="Text 39"/>
          <p:cNvSpPr txBox="1"/>
          <p:nvPr/>
        </p:nvSpPr>
        <p:spPr>
          <a:xfrm>
            <a:off x="1051560" y="5248656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a conclusion, I do believe the statement is strong / weak because…</a:t>
            </a:r>
            <a:endParaRPr lang="en-US" sz="900" dirty="0"/>
          </a:p>
        </p:txBody>
      </p:sp>
      <p:sp>
        <p:nvSpPr>
          <p:cNvPr id="42" name="Shape 40"/>
          <p:cNvSpPr/>
          <p:nvPr/>
        </p:nvSpPr>
        <p:spPr>
          <a:xfrm>
            <a:off x="1051560" y="5449824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320040" y="5779008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20040" y="602589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20040" y="627278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20040" y="651967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320040" y="6766560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320040" y="6876288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320040" y="7004304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411480" y="7004304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4 · REFLECTION — what level did you reach?</a:t>
            </a:r>
            <a:endParaRPr lang="en-US" sz="1000" dirty="0"/>
          </a:p>
        </p:txBody>
      </p:sp>
      <p:sp>
        <p:nvSpPr>
          <p:cNvPr id="51" name="Shape 49"/>
          <p:cNvSpPr/>
          <p:nvPr/>
        </p:nvSpPr>
        <p:spPr>
          <a:xfrm>
            <a:off x="320040" y="7333488"/>
            <a:ext cx="6922008" cy="303580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429768" y="7406640"/>
            <a:ext cx="67025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SELF-ASSESSMENT</a:t>
            </a:r>
            <a:endParaRPr lang="en-US" sz="950" dirty="0"/>
          </a:p>
        </p:txBody>
      </p:sp>
      <p:sp>
        <p:nvSpPr>
          <p:cNvPr id="53" name="Text 51"/>
          <p:cNvSpPr txBox="1"/>
          <p:nvPr/>
        </p:nvSpPr>
        <p:spPr>
          <a:xfrm>
            <a:off x="429768" y="7644384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mark: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1463040" y="7644384"/>
            <a:ext cx="1828800" cy="219456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1463040" y="7644384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3   9/12</a:t>
            </a:r>
            <a:endParaRPr lang="en-US" sz="800" dirty="0"/>
          </a:p>
        </p:txBody>
      </p:sp>
      <p:sp>
        <p:nvSpPr>
          <p:cNvPr id="56" name="Shape 54"/>
          <p:cNvSpPr/>
          <p:nvPr/>
        </p:nvSpPr>
        <p:spPr>
          <a:xfrm>
            <a:off x="3429000" y="7644384"/>
            <a:ext cx="1828800" cy="219456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57" name="Text 55"/>
          <p:cNvSpPr txBox="1"/>
          <p:nvPr/>
        </p:nvSpPr>
        <p:spPr>
          <a:xfrm>
            <a:off x="3429000" y="7644384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4   10–12/12</a:t>
            </a:r>
            <a:endParaRPr lang="en-US" sz="800" dirty="0"/>
          </a:p>
        </p:txBody>
      </p:sp>
      <p:sp>
        <p:nvSpPr>
          <p:cNvPr id="58" name="Shape 56"/>
          <p:cNvSpPr/>
          <p:nvPr/>
        </p:nvSpPr>
        <p:spPr>
          <a:xfrm>
            <a:off x="429768" y="7955280"/>
            <a:ext cx="3287268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9" name="Text 57"/>
          <p:cNvSpPr txBox="1"/>
          <p:nvPr/>
        </p:nvSpPr>
        <p:spPr>
          <a:xfrm>
            <a:off x="484632" y="7955280"/>
            <a:ext cx="31958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WENT WELL</a:t>
            </a:r>
            <a:endParaRPr lang="en-US" sz="800" dirty="0"/>
          </a:p>
        </p:txBody>
      </p:sp>
      <p:sp>
        <p:nvSpPr>
          <p:cNvPr id="60" name="Shape 58"/>
          <p:cNvSpPr/>
          <p:nvPr/>
        </p:nvSpPr>
        <p:spPr>
          <a:xfrm>
            <a:off x="466344" y="843076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466344" y="865022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466344" y="886968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466344" y="908913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466344" y="930859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466344" y="952804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466344" y="974750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466344" y="996696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466344" y="1018641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3845052" y="7955280"/>
            <a:ext cx="3287268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70" name="Text 68"/>
          <p:cNvSpPr txBox="1"/>
          <p:nvPr/>
        </p:nvSpPr>
        <p:spPr>
          <a:xfrm>
            <a:off x="3899916" y="7955280"/>
            <a:ext cx="31958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 BETTER IF</a:t>
            </a:r>
            <a:endParaRPr lang="en-US" sz="800" dirty="0"/>
          </a:p>
        </p:txBody>
      </p:sp>
      <p:sp>
        <p:nvSpPr>
          <p:cNvPr id="71" name="Shape 69"/>
          <p:cNvSpPr/>
          <p:nvPr/>
        </p:nvSpPr>
        <p:spPr>
          <a:xfrm>
            <a:off x="3881628" y="843076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3881628" y="865022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3881628" y="886968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3881628" y="908913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3881628" y="930859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3881628" y="952804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3881628" y="974750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3881628" y="996696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3881628" y="1018641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922008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320040"/>
            <a:ext cx="4910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Harlington School   |   GCSE RS   |   Paper 2: Muslim Beliefs   |   The Six Beliefs</a:t>
            </a:r>
            <a:endParaRPr lang="en-US" sz="750" dirty="0"/>
          </a:p>
        </p:txBody>
      </p:sp>
      <p:sp>
        <p:nvSpPr>
          <p:cNvPr id="4" name="Text 2"/>
          <p:cNvSpPr txBox="1"/>
          <p:nvPr/>
        </p:nvSpPr>
        <p:spPr>
          <a:xfrm>
            <a:off x="5230368" y="32004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Companion — Summit Group</a:t>
            </a:r>
            <a:endParaRPr lang="en-US" sz="750" dirty="0"/>
          </a:p>
        </p:txBody>
      </p:sp>
      <p:sp>
        <p:nvSpPr>
          <p:cNvPr id="5" name="Text 3"/>
          <p:cNvSpPr txBox="1"/>
          <p:nvPr/>
        </p:nvSpPr>
        <p:spPr>
          <a:xfrm>
            <a:off x="3323844" y="1041501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320040" y="630936"/>
            <a:ext cx="69220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5.5   Muslim Holy Books — Kutub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320040" y="905256"/>
            <a:ext cx="692200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Statement: </a:t>
            </a:r>
            <a:pPr indent="0" marL="0"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“The Qur'an is the only book Muslims need to read.”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20040" y="1161288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11480" y="1161288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1 · KEY WORDS — write the definition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20040" y="1490472"/>
            <a:ext cx="1554480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74904" y="1490472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1874520" y="1490472"/>
            <a:ext cx="536752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947672" y="1490472"/>
            <a:ext cx="52760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DEFINITION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320040" y="1728216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74904" y="1728216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Kutub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1874520" y="1728216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0040" y="2075688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74904" y="2075688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Qur'an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1874520" y="2075688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20040" y="2423160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74904" y="2423160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Tawrat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874520" y="2423160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2770632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374904" y="2770632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Injil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1874520" y="2770632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3118104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374904" y="3118104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Zabur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1874520" y="3118104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3465576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374904" y="3465576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Sahifah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1874520" y="3465576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20040" y="3922776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20040" y="4050792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11480" y="4050792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2 · THE ANSWER SO FAR — four model paragraphs (no evaluation or conclusion)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320040" y="4379976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20040" y="4379976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74904" y="4379976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429768" y="4379976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AGREE · Paragraph 1</a:t>
            </a:r>
            <a:endParaRPr lang="en-US" sz="750" dirty="0"/>
          </a:p>
        </p:txBody>
      </p:sp>
      <p:sp>
        <p:nvSpPr>
          <p:cNvPr id="39" name="Text 37"/>
          <p:cNvSpPr txBox="1"/>
          <p:nvPr/>
        </p:nvSpPr>
        <p:spPr>
          <a:xfrm>
            <a:off x="429768" y="4617720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Muslims agree the Qur'an is the only book they need because it is the final and perfect book.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it is protected from corruption and applies to all times, all people and all places.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Qur'an is 'a revelation that is sent to him [Muhammad]... taught to him by [an angel]' (Surah 53:4-5).</a:t>
            </a:r>
            <a:endParaRPr lang="en-US" sz="800" dirty="0"/>
          </a:p>
        </p:txBody>
      </p:sp>
      <p:sp>
        <p:nvSpPr>
          <p:cNvPr id="40" name="Shape 38"/>
          <p:cNvSpPr/>
          <p:nvPr/>
        </p:nvSpPr>
        <p:spPr>
          <a:xfrm>
            <a:off x="3845052" y="4379976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3845052" y="4379976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3899916" y="4379976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3954780" y="4379976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AGREE · Paragraph 2</a:t>
            </a:r>
            <a:endParaRPr lang="en-US" sz="750" dirty="0"/>
          </a:p>
        </p:txBody>
      </p:sp>
      <p:sp>
        <p:nvSpPr>
          <p:cNvPr id="44" name="Text 42"/>
          <p:cNvSpPr txBox="1"/>
          <p:nvPr/>
        </p:nvSpPr>
        <p:spPr>
          <a:xfrm>
            <a:off x="3954780" y="4617720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Furthermore, the earlier holy books have become unreliable.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many of their teachings were lost or changed, so Allah revealed the Qur'an to replace them.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the other holy books paved the way for the Qur'an, which now has supreme authority.</a:t>
            </a:r>
            <a:endParaRPr lang="en-US" sz="800" dirty="0"/>
          </a:p>
        </p:txBody>
      </p:sp>
      <p:sp>
        <p:nvSpPr>
          <p:cNvPr id="45" name="Shape 43"/>
          <p:cNvSpPr/>
          <p:nvPr/>
        </p:nvSpPr>
        <p:spPr>
          <a:xfrm>
            <a:off x="320040" y="5824728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20040" y="5952744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411480" y="5952744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3 · YOUR EVALUATION + CONCLUSION — worth up to 4 marks (9–12 / 12)</a:t>
            </a:r>
            <a:endParaRPr lang="en-US" sz="1000" dirty="0"/>
          </a:p>
        </p:txBody>
      </p:sp>
      <p:sp>
        <p:nvSpPr>
          <p:cNvPr id="48" name="Shape 46"/>
          <p:cNvSpPr/>
          <p:nvPr/>
        </p:nvSpPr>
        <p:spPr>
          <a:xfrm>
            <a:off x="320040" y="6281928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393192" y="6281928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 the AGREE side</a:t>
            </a:r>
            <a:endParaRPr lang="en-US" sz="850" dirty="0"/>
          </a:p>
        </p:txBody>
      </p:sp>
      <p:sp>
        <p:nvSpPr>
          <p:cNvPr id="50" name="Shape 48"/>
          <p:cNvSpPr/>
          <p:nvPr/>
        </p:nvSpPr>
        <p:spPr>
          <a:xfrm>
            <a:off x="320040" y="653796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1" name="Text 49"/>
          <p:cNvSpPr txBox="1"/>
          <p:nvPr/>
        </p:nvSpPr>
        <p:spPr>
          <a:xfrm>
            <a:off x="320040" y="653796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</a:t>
            </a:r>
            <a:endParaRPr lang="en-US" sz="700" dirty="0"/>
          </a:p>
        </p:txBody>
      </p:sp>
      <p:sp>
        <p:nvSpPr>
          <p:cNvPr id="52" name="Text 50"/>
          <p:cNvSpPr txBox="1"/>
          <p:nvPr/>
        </p:nvSpPr>
        <p:spPr>
          <a:xfrm>
            <a:off x="1051560" y="6528816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Thus, this argument is strong because…</a:t>
            </a:r>
            <a:endParaRPr lang="en-US" sz="900" dirty="0"/>
          </a:p>
        </p:txBody>
      </p:sp>
      <p:sp>
        <p:nvSpPr>
          <p:cNvPr id="53" name="Shape 51"/>
          <p:cNvSpPr/>
          <p:nvPr/>
        </p:nvSpPr>
        <p:spPr>
          <a:xfrm>
            <a:off x="1051560" y="6729984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320040" y="7059168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320040" y="730605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320040" y="736092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7" name="Text 55"/>
          <p:cNvSpPr txBox="1"/>
          <p:nvPr/>
        </p:nvSpPr>
        <p:spPr>
          <a:xfrm>
            <a:off x="320040" y="736092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</a:t>
            </a:r>
            <a:endParaRPr lang="en-US" sz="700" dirty="0"/>
          </a:p>
        </p:txBody>
      </p:sp>
      <p:sp>
        <p:nvSpPr>
          <p:cNvPr id="58" name="Text 56"/>
          <p:cNvSpPr txBox="1"/>
          <p:nvPr/>
        </p:nvSpPr>
        <p:spPr>
          <a:xfrm>
            <a:off x="1051560" y="7351776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However, it is weak because…</a:t>
            </a:r>
            <a:endParaRPr lang="en-US" sz="900" dirty="0"/>
          </a:p>
        </p:txBody>
      </p:sp>
      <p:sp>
        <p:nvSpPr>
          <p:cNvPr id="59" name="Shape 57"/>
          <p:cNvSpPr/>
          <p:nvPr/>
        </p:nvSpPr>
        <p:spPr>
          <a:xfrm>
            <a:off x="1051560" y="7552944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320040" y="7882128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320040" y="812901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320040" y="818388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3" name="Text 61"/>
          <p:cNvSpPr txBox="1"/>
          <p:nvPr/>
        </p:nvSpPr>
        <p:spPr>
          <a:xfrm>
            <a:off x="320040" y="818388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</a:t>
            </a:r>
            <a:endParaRPr lang="en-US" sz="700" dirty="0"/>
          </a:p>
        </p:txBody>
      </p:sp>
      <p:sp>
        <p:nvSpPr>
          <p:cNvPr id="64" name="Text 62"/>
          <p:cNvSpPr txBox="1"/>
          <p:nvPr/>
        </p:nvSpPr>
        <p:spPr>
          <a:xfrm>
            <a:off x="1051560" y="8174736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Weighing the two, …</a:t>
            </a:r>
            <a:endParaRPr lang="en-US" sz="900" dirty="0"/>
          </a:p>
        </p:txBody>
      </p:sp>
      <p:sp>
        <p:nvSpPr>
          <p:cNvPr id="65" name="Shape 63"/>
          <p:cNvSpPr/>
          <p:nvPr/>
        </p:nvSpPr>
        <p:spPr>
          <a:xfrm>
            <a:off x="1051560" y="8375904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320040" y="8705088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320040" y="895197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922008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320040"/>
            <a:ext cx="4910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Harlington School   |   GCSE RS   |   Paper 2: Muslim Beliefs   |   The Six Beliefs</a:t>
            </a:r>
            <a:endParaRPr lang="en-US" sz="750" dirty="0"/>
          </a:p>
        </p:txBody>
      </p:sp>
      <p:sp>
        <p:nvSpPr>
          <p:cNvPr id="4" name="Text 2"/>
          <p:cNvSpPr txBox="1"/>
          <p:nvPr/>
        </p:nvSpPr>
        <p:spPr>
          <a:xfrm>
            <a:off x="5230368" y="32004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Companion — Summit Group</a:t>
            </a:r>
            <a:endParaRPr lang="en-US" sz="750" dirty="0"/>
          </a:p>
        </p:txBody>
      </p:sp>
      <p:sp>
        <p:nvSpPr>
          <p:cNvPr id="5" name="Text 3"/>
          <p:cNvSpPr txBox="1"/>
          <p:nvPr/>
        </p:nvSpPr>
        <p:spPr>
          <a:xfrm>
            <a:off x="3323844" y="1041501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320040" y="630936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20040" y="630936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74904" y="630936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9768" y="630936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DISAGREE · Paragraph 1</a:t>
            </a:r>
            <a:endParaRPr lang="en-US" sz="750" dirty="0"/>
          </a:p>
        </p:txBody>
      </p:sp>
      <p:sp>
        <p:nvSpPr>
          <p:cNvPr id="10" name="Text 8"/>
          <p:cNvSpPr txBox="1"/>
          <p:nvPr/>
        </p:nvSpPr>
        <p:spPr>
          <a:xfrm>
            <a:off x="429768" y="868680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However, belief in all the holy books is one of the six Beliefs of Islam.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a Muslim cannot simply ignore the other books Allah revealed.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'We revealed the Torah [Tawrat] with guidance and light' (Surah 5:44).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845052" y="630936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845052" y="630936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899916" y="630936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954780" y="630936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DISAGREE · Paragraph 2</a:t>
            </a:r>
            <a:endParaRPr lang="en-US" sz="750" dirty="0"/>
          </a:p>
        </p:txBody>
      </p:sp>
      <p:sp>
        <p:nvSpPr>
          <p:cNvPr id="15" name="Text 13"/>
          <p:cNvSpPr txBox="1"/>
          <p:nvPr/>
        </p:nvSpPr>
        <p:spPr>
          <a:xfrm>
            <a:off x="3954780" y="868680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addition, Muslims must respect all holy books because they originally came from Allah.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the earlier books still show how Allah guided people to live good lives.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'to David we gave the book [of Psalms]' (Surah 4:163).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320040" y="2075688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0040" y="2203704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93192" y="2203704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 the DISAGREE side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320040" y="2459736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20040" y="2459736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</a:t>
            </a:r>
            <a:endParaRPr lang="en-US" sz="700" dirty="0"/>
          </a:p>
        </p:txBody>
      </p:sp>
      <p:sp>
        <p:nvSpPr>
          <p:cNvPr id="21" name="Text 19"/>
          <p:cNvSpPr txBox="1"/>
          <p:nvPr/>
        </p:nvSpPr>
        <p:spPr>
          <a:xfrm>
            <a:off x="1051560" y="2450592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Thus, this argument is strong because…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051560" y="2651760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298094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0040" y="322783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20040" y="3282696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320040" y="3282696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</a:t>
            </a:r>
            <a:endParaRPr lang="en-US" sz="700" dirty="0"/>
          </a:p>
        </p:txBody>
      </p:sp>
      <p:sp>
        <p:nvSpPr>
          <p:cNvPr id="27" name="Text 25"/>
          <p:cNvSpPr txBox="1"/>
          <p:nvPr/>
        </p:nvSpPr>
        <p:spPr>
          <a:xfrm>
            <a:off x="1051560" y="3273552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However, it is weak because…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1051560" y="3474720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380390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20040" y="405079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20040" y="4105656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320040" y="4105656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</a:t>
            </a:r>
            <a:endParaRPr lang="en-US" sz="700" dirty="0"/>
          </a:p>
        </p:txBody>
      </p:sp>
      <p:sp>
        <p:nvSpPr>
          <p:cNvPr id="33" name="Text 31"/>
          <p:cNvSpPr txBox="1"/>
          <p:nvPr/>
        </p:nvSpPr>
        <p:spPr>
          <a:xfrm>
            <a:off x="1051560" y="4096512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Weighing the two, …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1051560" y="4297680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20040" y="462686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20040" y="487375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20040" y="5001768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393192" y="5001768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850" dirty="0"/>
          </a:p>
        </p:txBody>
      </p:sp>
      <p:sp>
        <p:nvSpPr>
          <p:cNvPr id="39" name="Shape 37"/>
          <p:cNvSpPr/>
          <p:nvPr/>
        </p:nvSpPr>
        <p:spPr>
          <a:xfrm>
            <a:off x="320040" y="525780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320040" y="525780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CONCLUDE</a:t>
            </a:r>
            <a:endParaRPr lang="en-US" sz="700" dirty="0"/>
          </a:p>
        </p:txBody>
      </p:sp>
      <p:sp>
        <p:nvSpPr>
          <p:cNvPr id="41" name="Text 39"/>
          <p:cNvSpPr txBox="1"/>
          <p:nvPr/>
        </p:nvSpPr>
        <p:spPr>
          <a:xfrm>
            <a:off x="1051560" y="5248656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a conclusion, I do believe the statement is strong / weak because…</a:t>
            </a:r>
            <a:endParaRPr lang="en-US" sz="900" dirty="0"/>
          </a:p>
        </p:txBody>
      </p:sp>
      <p:sp>
        <p:nvSpPr>
          <p:cNvPr id="42" name="Shape 40"/>
          <p:cNvSpPr/>
          <p:nvPr/>
        </p:nvSpPr>
        <p:spPr>
          <a:xfrm>
            <a:off x="1051560" y="5449824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320040" y="5779008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20040" y="602589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20040" y="627278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20040" y="651967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320040" y="6766560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320040" y="6876288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320040" y="7004304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411480" y="7004304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4 · REFLECTION — what level did you reach?</a:t>
            </a:r>
            <a:endParaRPr lang="en-US" sz="1000" dirty="0"/>
          </a:p>
        </p:txBody>
      </p:sp>
      <p:sp>
        <p:nvSpPr>
          <p:cNvPr id="51" name="Shape 49"/>
          <p:cNvSpPr/>
          <p:nvPr/>
        </p:nvSpPr>
        <p:spPr>
          <a:xfrm>
            <a:off x="320040" y="7333488"/>
            <a:ext cx="6922008" cy="303580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429768" y="7406640"/>
            <a:ext cx="67025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SELF-ASSESSMENT</a:t>
            </a:r>
            <a:endParaRPr lang="en-US" sz="950" dirty="0"/>
          </a:p>
        </p:txBody>
      </p:sp>
      <p:sp>
        <p:nvSpPr>
          <p:cNvPr id="53" name="Text 51"/>
          <p:cNvSpPr txBox="1"/>
          <p:nvPr/>
        </p:nvSpPr>
        <p:spPr>
          <a:xfrm>
            <a:off x="429768" y="7644384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mark: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1463040" y="7644384"/>
            <a:ext cx="1828800" cy="219456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1463040" y="7644384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3   9/12</a:t>
            </a:r>
            <a:endParaRPr lang="en-US" sz="800" dirty="0"/>
          </a:p>
        </p:txBody>
      </p:sp>
      <p:sp>
        <p:nvSpPr>
          <p:cNvPr id="56" name="Shape 54"/>
          <p:cNvSpPr/>
          <p:nvPr/>
        </p:nvSpPr>
        <p:spPr>
          <a:xfrm>
            <a:off x="3429000" y="7644384"/>
            <a:ext cx="1828800" cy="219456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57" name="Text 55"/>
          <p:cNvSpPr txBox="1"/>
          <p:nvPr/>
        </p:nvSpPr>
        <p:spPr>
          <a:xfrm>
            <a:off x="3429000" y="7644384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4   10–12/12</a:t>
            </a:r>
            <a:endParaRPr lang="en-US" sz="800" dirty="0"/>
          </a:p>
        </p:txBody>
      </p:sp>
      <p:sp>
        <p:nvSpPr>
          <p:cNvPr id="58" name="Shape 56"/>
          <p:cNvSpPr/>
          <p:nvPr/>
        </p:nvSpPr>
        <p:spPr>
          <a:xfrm>
            <a:off x="429768" y="7955280"/>
            <a:ext cx="3287268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9" name="Text 57"/>
          <p:cNvSpPr txBox="1"/>
          <p:nvPr/>
        </p:nvSpPr>
        <p:spPr>
          <a:xfrm>
            <a:off x="484632" y="7955280"/>
            <a:ext cx="31958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WENT WELL</a:t>
            </a:r>
            <a:endParaRPr lang="en-US" sz="800" dirty="0"/>
          </a:p>
        </p:txBody>
      </p:sp>
      <p:sp>
        <p:nvSpPr>
          <p:cNvPr id="60" name="Shape 58"/>
          <p:cNvSpPr/>
          <p:nvPr/>
        </p:nvSpPr>
        <p:spPr>
          <a:xfrm>
            <a:off x="466344" y="843076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466344" y="865022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466344" y="886968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466344" y="908913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466344" y="930859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466344" y="952804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466344" y="974750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466344" y="996696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466344" y="1018641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3845052" y="7955280"/>
            <a:ext cx="3287268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70" name="Text 68"/>
          <p:cNvSpPr txBox="1"/>
          <p:nvPr/>
        </p:nvSpPr>
        <p:spPr>
          <a:xfrm>
            <a:off x="3899916" y="7955280"/>
            <a:ext cx="31958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 BETTER IF</a:t>
            </a:r>
            <a:endParaRPr lang="en-US" sz="800" dirty="0"/>
          </a:p>
        </p:txBody>
      </p:sp>
      <p:sp>
        <p:nvSpPr>
          <p:cNvPr id="71" name="Shape 69"/>
          <p:cNvSpPr/>
          <p:nvPr/>
        </p:nvSpPr>
        <p:spPr>
          <a:xfrm>
            <a:off x="3881628" y="843076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3881628" y="865022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3881628" y="886968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3881628" y="908913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3881628" y="930859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3881628" y="952804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3881628" y="974750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3881628" y="996696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3881628" y="1018641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922008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320040"/>
            <a:ext cx="4910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Harlington School   |   GCSE RS   |   Paper 2: Muslim Beliefs   |   The Six Beliefs</a:t>
            </a:r>
            <a:endParaRPr lang="en-US" sz="750" dirty="0"/>
          </a:p>
        </p:txBody>
      </p:sp>
      <p:sp>
        <p:nvSpPr>
          <p:cNvPr id="4" name="Text 2"/>
          <p:cNvSpPr txBox="1"/>
          <p:nvPr/>
        </p:nvSpPr>
        <p:spPr>
          <a:xfrm>
            <a:off x="5230368" y="32004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Companion — Summit Group</a:t>
            </a:r>
            <a:endParaRPr lang="en-US" sz="750" dirty="0"/>
          </a:p>
        </p:txBody>
      </p:sp>
      <p:sp>
        <p:nvSpPr>
          <p:cNvPr id="5" name="Text 3"/>
          <p:cNvSpPr txBox="1"/>
          <p:nvPr/>
        </p:nvSpPr>
        <p:spPr>
          <a:xfrm>
            <a:off x="3323844" y="1041501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320040" y="630936"/>
            <a:ext cx="69220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5.6   Malaikah — Angels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320040" y="905256"/>
            <a:ext cx="692200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Statement: </a:t>
            </a:r>
            <a:pPr indent="0" marL="0"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“Jibril is the most important angel in Islam.”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20040" y="1161288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11480" y="1161288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1 · KEY WORDS — write the definition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20040" y="1490472"/>
            <a:ext cx="1554480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74904" y="1490472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1874520" y="1490472"/>
            <a:ext cx="536752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947672" y="1490472"/>
            <a:ext cx="52760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DEFINITION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320040" y="1728216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74904" y="1728216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Malaikah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1874520" y="1728216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0040" y="2075688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74904" y="2075688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Jibril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1874520" y="2075688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20040" y="2423160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74904" y="2423160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Mika'il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874520" y="2423160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2770632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374904" y="2770632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Izra'il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1874520" y="2770632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3118104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374904" y="3118104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Kiraman katibin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1874520" y="3118104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3575304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20040" y="3703320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411480" y="3703320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2 · THE ANSWER SO FAR — four model paragraphs (no evaluation or conclusion)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320040" y="4032504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20040" y="4032504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74904" y="4032504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429768" y="4032504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AGREE · Paragraph 1</a:t>
            </a:r>
            <a:endParaRPr lang="en-US" sz="750" dirty="0"/>
          </a:p>
        </p:txBody>
      </p:sp>
      <p:sp>
        <p:nvSpPr>
          <p:cNvPr id="36" name="Text 34"/>
          <p:cNvSpPr txBox="1"/>
          <p:nvPr/>
        </p:nvSpPr>
        <p:spPr>
          <a:xfrm>
            <a:off x="429768" y="4270248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Muslims agree Jibril is the most important angel because he delivered Allah's revelation.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without Jibril the prophets would not have received Allah’s messages.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Jibril revealed the whole Qur'an to Muhammad: '[Gabriel said], We only descend at your Lord's command' (Surah 19:64).</a:t>
            </a:r>
            <a:endParaRPr lang="en-US" sz="800" dirty="0"/>
          </a:p>
        </p:txBody>
      </p:sp>
      <p:sp>
        <p:nvSpPr>
          <p:cNvPr id="37" name="Shape 35"/>
          <p:cNvSpPr/>
          <p:nvPr/>
        </p:nvSpPr>
        <p:spPr>
          <a:xfrm>
            <a:off x="3845052" y="4032504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845052" y="4032504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3899916" y="4032504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3954780" y="4032504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AGREE · Paragraph 2</a:t>
            </a:r>
            <a:endParaRPr lang="en-US" sz="750" dirty="0"/>
          </a:p>
        </p:txBody>
      </p:sp>
      <p:sp>
        <p:nvSpPr>
          <p:cNvPr id="41" name="Text 39"/>
          <p:cNvSpPr txBox="1"/>
          <p:nvPr/>
        </p:nvSpPr>
        <p:spPr>
          <a:xfrm>
            <a:off x="3954780" y="4270248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Furthermore, Jibril is named directly in the Qur'an.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his role is given special importance in the holy book itself.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Qur'an warns that an enemy 'of Gabriel [Jibril] and Michael [Mika'il]' is an enemy of Allah (Surah 2:98).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320040" y="5477256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320040" y="5605272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411480" y="5605272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3 · YOUR EVALUATION + CONCLUSION — worth up to 4 marks (9–12 / 12)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320040" y="5934456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393192" y="5934456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 the AGREE side</a:t>
            </a:r>
            <a:endParaRPr lang="en-US" sz="850" dirty="0"/>
          </a:p>
        </p:txBody>
      </p:sp>
      <p:sp>
        <p:nvSpPr>
          <p:cNvPr id="47" name="Shape 45"/>
          <p:cNvSpPr/>
          <p:nvPr/>
        </p:nvSpPr>
        <p:spPr>
          <a:xfrm>
            <a:off x="320040" y="6190488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320040" y="6190488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</a:t>
            </a:r>
            <a:endParaRPr lang="en-US" sz="700" dirty="0"/>
          </a:p>
        </p:txBody>
      </p:sp>
      <p:sp>
        <p:nvSpPr>
          <p:cNvPr id="49" name="Text 47"/>
          <p:cNvSpPr txBox="1"/>
          <p:nvPr/>
        </p:nvSpPr>
        <p:spPr>
          <a:xfrm>
            <a:off x="1051560" y="6181344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Thus, this argument is strong because…</a:t>
            </a:r>
            <a:endParaRPr lang="en-US" sz="900" dirty="0"/>
          </a:p>
        </p:txBody>
      </p:sp>
      <p:sp>
        <p:nvSpPr>
          <p:cNvPr id="50" name="Shape 48"/>
          <p:cNvSpPr/>
          <p:nvPr/>
        </p:nvSpPr>
        <p:spPr>
          <a:xfrm>
            <a:off x="1051560" y="6382512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320040" y="671169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320040" y="695858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320040" y="7013448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4" name="Text 52"/>
          <p:cNvSpPr txBox="1"/>
          <p:nvPr/>
        </p:nvSpPr>
        <p:spPr>
          <a:xfrm>
            <a:off x="320040" y="7013448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</a:t>
            </a:r>
            <a:endParaRPr lang="en-US" sz="700" dirty="0"/>
          </a:p>
        </p:txBody>
      </p:sp>
      <p:sp>
        <p:nvSpPr>
          <p:cNvPr id="55" name="Text 53"/>
          <p:cNvSpPr txBox="1"/>
          <p:nvPr/>
        </p:nvSpPr>
        <p:spPr>
          <a:xfrm>
            <a:off x="1051560" y="7004304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However, it is weak because…</a:t>
            </a:r>
            <a:endParaRPr lang="en-US" sz="900" dirty="0"/>
          </a:p>
        </p:txBody>
      </p:sp>
      <p:sp>
        <p:nvSpPr>
          <p:cNvPr id="56" name="Shape 54"/>
          <p:cNvSpPr/>
          <p:nvPr/>
        </p:nvSpPr>
        <p:spPr>
          <a:xfrm>
            <a:off x="1051560" y="7205472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320040" y="753465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320040" y="778154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320040" y="7836408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0" name="Text 58"/>
          <p:cNvSpPr txBox="1"/>
          <p:nvPr/>
        </p:nvSpPr>
        <p:spPr>
          <a:xfrm>
            <a:off x="320040" y="7836408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</a:t>
            </a:r>
            <a:endParaRPr lang="en-US" sz="700" dirty="0"/>
          </a:p>
        </p:txBody>
      </p:sp>
      <p:sp>
        <p:nvSpPr>
          <p:cNvPr id="61" name="Text 59"/>
          <p:cNvSpPr txBox="1"/>
          <p:nvPr/>
        </p:nvSpPr>
        <p:spPr>
          <a:xfrm>
            <a:off x="1051560" y="7827264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Weighing the two, …</a:t>
            </a:r>
            <a:endParaRPr lang="en-US" sz="900" dirty="0"/>
          </a:p>
        </p:txBody>
      </p:sp>
      <p:sp>
        <p:nvSpPr>
          <p:cNvPr id="62" name="Shape 60"/>
          <p:cNvSpPr/>
          <p:nvPr/>
        </p:nvSpPr>
        <p:spPr>
          <a:xfrm>
            <a:off x="1051560" y="8028432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320040" y="835761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320040" y="860450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922008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320040"/>
            <a:ext cx="4910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Harlington School   |   GCSE RS   |   Paper 2: Muslim Beliefs   |   The Six Beliefs</a:t>
            </a:r>
            <a:endParaRPr lang="en-US" sz="750" dirty="0"/>
          </a:p>
        </p:txBody>
      </p:sp>
      <p:sp>
        <p:nvSpPr>
          <p:cNvPr id="4" name="Text 2"/>
          <p:cNvSpPr txBox="1"/>
          <p:nvPr/>
        </p:nvSpPr>
        <p:spPr>
          <a:xfrm>
            <a:off x="5230368" y="32004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Companion — Summit Group</a:t>
            </a:r>
            <a:endParaRPr lang="en-US" sz="750" dirty="0"/>
          </a:p>
        </p:txBody>
      </p:sp>
      <p:sp>
        <p:nvSpPr>
          <p:cNvPr id="5" name="Text 3"/>
          <p:cNvSpPr txBox="1"/>
          <p:nvPr/>
        </p:nvSpPr>
        <p:spPr>
          <a:xfrm>
            <a:off x="3323844" y="1041501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320040" y="630936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20040" y="630936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74904" y="630936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9768" y="630936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DISAGREE · Paragraph 1</a:t>
            </a:r>
            <a:endParaRPr lang="en-US" sz="750" dirty="0"/>
          </a:p>
        </p:txBody>
      </p:sp>
      <p:sp>
        <p:nvSpPr>
          <p:cNvPr id="10" name="Text 8"/>
          <p:cNvSpPr txBox="1"/>
          <p:nvPr/>
        </p:nvSpPr>
        <p:spPr>
          <a:xfrm>
            <a:off x="429768" y="868680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However, some Muslims say all angels are equally important.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every angel has a vital task given by Allah, so none can be ranked above the others.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Izra'il, the Angel of Death, takes the souls of all living creatures when they die (Surah 32:11).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845052" y="630936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845052" y="630936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899916" y="630936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954780" y="630936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DISAGREE · Paragraph 2</a:t>
            </a:r>
            <a:endParaRPr lang="en-US" sz="750" dirty="0"/>
          </a:p>
        </p:txBody>
      </p:sp>
      <p:sp>
        <p:nvSpPr>
          <p:cNvPr id="15" name="Text 13"/>
          <p:cNvSpPr txBox="1"/>
          <p:nvPr/>
        </p:nvSpPr>
        <p:spPr>
          <a:xfrm>
            <a:off x="3954780" y="868680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addition, other angels directly affect Muslims' daily lives.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angels such as Mika'il and the kiraman katibin are also essential.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kiraman katibin record every good and bad deed, presented to Allah on the Day of Judgement.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320040" y="2075688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0040" y="2203704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93192" y="2203704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 the DISAGREE side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320040" y="2459736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20040" y="2459736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</a:t>
            </a:r>
            <a:endParaRPr lang="en-US" sz="700" dirty="0"/>
          </a:p>
        </p:txBody>
      </p:sp>
      <p:sp>
        <p:nvSpPr>
          <p:cNvPr id="21" name="Text 19"/>
          <p:cNvSpPr txBox="1"/>
          <p:nvPr/>
        </p:nvSpPr>
        <p:spPr>
          <a:xfrm>
            <a:off x="1051560" y="2450592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Thus, this argument is strong because…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051560" y="2651760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298094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0040" y="322783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20040" y="3282696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320040" y="3282696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</a:t>
            </a:r>
            <a:endParaRPr lang="en-US" sz="700" dirty="0"/>
          </a:p>
        </p:txBody>
      </p:sp>
      <p:sp>
        <p:nvSpPr>
          <p:cNvPr id="27" name="Text 25"/>
          <p:cNvSpPr txBox="1"/>
          <p:nvPr/>
        </p:nvSpPr>
        <p:spPr>
          <a:xfrm>
            <a:off x="1051560" y="3273552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However, it is weak because…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1051560" y="3474720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380390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20040" y="405079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20040" y="4105656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320040" y="4105656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</a:t>
            </a:r>
            <a:endParaRPr lang="en-US" sz="700" dirty="0"/>
          </a:p>
        </p:txBody>
      </p:sp>
      <p:sp>
        <p:nvSpPr>
          <p:cNvPr id="33" name="Text 31"/>
          <p:cNvSpPr txBox="1"/>
          <p:nvPr/>
        </p:nvSpPr>
        <p:spPr>
          <a:xfrm>
            <a:off x="1051560" y="4096512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Weighing the two, …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1051560" y="4297680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20040" y="462686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20040" y="487375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20040" y="5001768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393192" y="5001768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850" dirty="0"/>
          </a:p>
        </p:txBody>
      </p:sp>
      <p:sp>
        <p:nvSpPr>
          <p:cNvPr id="39" name="Shape 37"/>
          <p:cNvSpPr/>
          <p:nvPr/>
        </p:nvSpPr>
        <p:spPr>
          <a:xfrm>
            <a:off x="320040" y="525780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320040" y="525780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CONCLUDE</a:t>
            </a:r>
            <a:endParaRPr lang="en-US" sz="700" dirty="0"/>
          </a:p>
        </p:txBody>
      </p:sp>
      <p:sp>
        <p:nvSpPr>
          <p:cNvPr id="41" name="Text 39"/>
          <p:cNvSpPr txBox="1"/>
          <p:nvPr/>
        </p:nvSpPr>
        <p:spPr>
          <a:xfrm>
            <a:off x="1051560" y="5248656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a conclusion, I do believe the statement is strong / weak because…</a:t>
            </a:r>
            <a:endParaRPr lang="en-US" sz="900" dirty="0"/>
          </a:p>
        </p:txBody>
      </p:sp>
      <p:sp>
        <p:nvSpPr>
          <p:cNvPr id="42" name="Shape 40"/>
          <p:cNvSpPr/>
          <p:nvPr/>
        </p:nvSpPr>
        <p:spPr>
          <a:xfrm>
            <a:off x="1051560" y="5449824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320040" y="5779008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20040" y="602589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20040" y="627278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20040" y="651967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320040" y="6766560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320040" y="6876288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320040" y="7004304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411480" y="7004304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4 · REFLECTION — what level did you reach?</a:t>
            </a:r>
            <a:endParaRPr lang="en-US" sz="1000" dirty="0"/>
          </a:p>
        </p:txBody>
      </p:sp>
      <p:sp>
        <p:nvSpPr>
          <p:cNvPr id="51" name="Shape 49"/>
          <p:cNvSpPr/>
          <p:nvPr/>
        </p:nvSpPr>
        <p:spPr>
          <a:xfrm>
            <a:off x="320040" y="7333488"/>
            <a:ext cx="6922008" cy="303580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429768" y="7406640"/>
            <a:ext cx="67025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SELF-ASSESSMENT</a:t>
            </a:r>
            <a:endParaRPr lang="en-US" sz="950" dirty="0"/>
          </a:p>
        </p:txBody>
      </p:sp>
      <p:sp>
        <p:nvSpPr>
          <p:cNvPr id="53" name="Text 51"/>
          <p:cNvSpPr txBox="1"/>
          <p:nvPr/>
        </p:nvSpPr>
        <p:spPr>
          <a:xfrm>
            <a:off x="429768" y="7644384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mark: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1463040" y="7644384"/>
            <a:ext cx="1828800" cy="219456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1463040" y="7644384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3   9/12</a:t>
            </a:r>
            <a:endParaRPr lang="en-US" sz="800" dirty="0"/>
          </a:p>
        </p:txBody>
      </p:sp>
      <p:sp>
        <p:nvSpPr>
          <p:cNvPr id="56" name="Shape 54"/>
          <p:cNvSpPr/>
          <p:nvPr/>
        </p:nvSpPr>
        <p:spPr>
          <a:xfrm>
            <a:off x="3429000" y="7644384"/>
            <a:ext cx="1828800" cy="219456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57" name="Text 55"/>
          <p:cNvSpPr txBox="1"/>
          <p:nvPr/>
        </p:nvSpPr>
        <p:spPr>
          <a:xfrm>
            <a:off x="3429000" y="7644384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4   10–12/12</a:t>
            </a:r>
            <a:endParaRPr lang="en-US" sz="800" dirty="0"/>
          </a:p>
        </p:txBody>
      </p:sp>
      <p:sp>
        <p:nvSpPr>
          <p:cNvPr id="58" name="Shape 56"/>
          <p:cNvSpPr/>
          <p:nvPr/>
        </p:nvSpPr>
        <p:spPr>
          <a:xfrm>
            <a:off x="429768" y="7955280"/>
            <a:ext cx="3287268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9" name="Text 57"/>
          <p:cNvSpPr txBox="1"/>
          <p:nvPr/>
        </p:nvSpPr>
        <p:spPr>
          <a:xfrm>
            <a:off x="484632" y="7955280"/>
            <a:ext cx="31958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WENT WELL</a:t>
            </a:r>
            <a:endParaRPr lang="en-US" sz="800" dirty="0"/>
          </a:p>
        </p:txBody>
      </p:sp>
      <p:sp>
        <p:nvSpPr>
          <p:cNvPr id="60" name="Shape 58"/>
          <p:cNvSpPr/>
          <p:nvPr/>
        </p:nvSpPr>
        <p:spPr>
          <a:xfrm>
            <a:off x="466344" y="843076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466344" y="865022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466344" y="886968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466344" y="908913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466344" y="930859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466344" y="952804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466344" y="974750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466344" y="996696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466344" y="1018641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3845052" y="7955280"/>
            <a:ext cx="3287268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70" name="Text 68"/>
          <p:cNvSpPr txBox="1"/>
          <p:nvPr/>
        </p:nvSpPr>
        <p:spPr>
          <a:xfrm>
            <a:off x="3899916" y="7955280"/>
            <a:ext cx="31958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 BETTER IF</a:t>
            </a:r>
            <a:endParaRPr lang="en-US" sz="800" dirty="0"/>
          </a:p>
        </p:txBody>
      </p:sp>
      <p:sp>
        <p:nvSpPr>
          <p:cNvPr id="71" name="Shape 69"/>
          <p:cNvSpPr/>
          <p:nvPr/>
        </p:nvSpPr>
        <p:spPr>
          <a:xfrm>
            <a:off x="3881628" y="843076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3881628" y="865022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3881628" y="886968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3881628" y="908913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3881628" y="930859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3881628" y="952804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3881628" y="974750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3881628" y="996696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3881628" y="1018641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922008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320040"/>
            <a:ext cx="4910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Harlington School   |   GCSE RS   |   Paper 2: Muslim Beliefs   |   The Six Beliefs</a:t>
            </a:r>
            <a:endParaRPr lang="en-US" sz="750" dirty="0"/>
          </a:p>
        </p:txBody>
      </p:sp>
      <p:sp>
        <p:nvSpPr>
          <p:cNvPr id="4" name="Text 2"/>
          <p:cNvSpPr txBox="1"/>
          <p:nvPr/>
        </p:nvSpPr>
        <p:spPr>
          <a:xfrm>
            <a:off x="5230368" y="32004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Companion — Summit Group</a:t>
            </a:r>
            <a:endParaRPr lang="en-US" sz="750" dirty="0"/>
          </a:p>
        </p:txBody>
      </p:sp>
      <p:sp>
        <p:nvSpPr>
          <p:cNvPr id="5" name="Text 3"/>
          <p:cNvSpPr txBox="1"/>
          <p:nvPr/>
        </p:nvSpPr>
        <p:spPr>
          <a:xfrm>
            <a:off x="3323844" y="1041501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320040" y="630936"/>
            <a:ext cx="69220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5.7   Al-Qadr — Predestination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320040" y="905256"/>
            <a:ext cx="692200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Statement: </a:t>
            </a:r>
            <a:pPr indent="0" marL="0"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“Everyone's destiny is decided by Allah.”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20040" y="1161288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11480" y="1161288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1 · KEY WORDS — write the definition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20040" y="1490472"/>
            <a:ext cx="1554480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74904" y="1490472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1874520" y="1490472"/>
            <a:ext cx="536752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947672" y="1490472"/>
            <a:ext cx="52760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DEFINITION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320040" y="1728216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74904" y="1728216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Al-Qadr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1874520" y="1728216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0040" y="2075688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74904" y="2075688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Omnipotent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1874520" y="2075688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20040" y="2423160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74904" y="2423160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Omniscient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874520" y="2423160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2770632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374904" y="2770632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will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1874520" y="2770632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3118104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374904" y="3118104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Akhirah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1874520" y="3118104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3465576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374904" y="3465576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Yawm ad-Din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1874520" y="3465576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20040" y="3922776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20040" y="4050792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11480" y="4050792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2 · THE ANSWER SO FAR — four model paragraphs (no evaluation or conclusion)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320040" y="4379976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20040" y="4379976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74904" y="4379976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429768" y="4379976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AGREE · Paragraph 1</a:t>
            </a:r>
            <a:endParaRPr lang="en-US" sz="750" dirty="0"/>
          </a:p>
        </p:txBody>
      </p:sp>
      <p:sp>
        <p:nvSpPr>
          <p:cNvPr id="39" name="Text 37"/>
          <p:cNvSpPr txBox="1"/>
          <p:nvPr/>
        </p:nvSpPr>
        <p:spPr>
          <a:xfrm>
            <a:off x="429768" y="4617720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Muslims agree everyone's destiny is decided by Allah because he is omnipotent and omniscient.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Allah is in control of everything and all things are part of his plan.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Hadith teaches that a person's destiny is set by Allah (Sahih Al-Bukhari 78:685).</a:t>
            </a:r>
            <a:endParaRPr lang="en-US" sz="800" dirty="0"/>
          </a:p>
        </p:txBody>
      </p:sp>
      <p:sp>
        <p:nvSpPr>
          <p:cNvPr id="40" name="Shape 38"/>
          <p:cNvSpPr/>
          <p:nvPr/>
        </p:nvSpPr>
        <p:spPr>
          <a:xfrm>
            <a:off x="3845052" y="4379976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3845052" y="4379976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3899916" y="4379976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3954780" y="4379976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AGREE · Paragraph 2</a:t>
            </a:r>
            <a:endParaRPr lang="en-US" sz="750" dirty="0"/>
          </a:p>
        </p:txBody>
      </p:sp>
      <p:sp>
        <p:nvSpPr>
          <p:cNvPr id="44" name="Text 42"/>
          <p:cNvSpPr txBox="1"/>
          <p:nvPr/>
        </p:nvSpPr>
        <p:spPr>
          <a:xfrm>
            <a:off x="3954780" y="4617720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Furthermore, Allah has put in place fixed universal laws.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the universe follows Allah's divine master plan, which humans cannot change.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Muslim’s faith is complete without belief in al-Qadr.</a:t>
            </a:r>
            <a:endParaRPr lang="en-US" sz="800" dirty="0"/>
          </a:p>
        </p:txBody>
      </p:sp>
      <p:sp>
        <p:nvSpPr>
          <p:cNvPr id="45" name="Shape 43"/>
          <p:cNvSpPr/>
          <p:nvPr/>
        </p:nvSpPr>
        <p:spPr>
          <a:xfrm>
            <a:off x="320040" y="5824728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20040" y="5952744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411480" y="5952744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3 · YOUR EVALUATION + CONCLUSION — worth up to 4 marks (9–12 / 12)</a:t>
            </a:r>
            <a:endParaRPr lang="en-US" sz="1000" dirty="0"/>
          </a:p>
        </p:txBody>
      </p:sp>
      <p:sp>
        <p:nvSpPr>
          <p:cNvPr id="48" name="Shape 46"/>
          <p:cNvSpPr/>
          <p:nvPr/>
        </p:nvSpPr>
        <p:spPr>
          <a:xfrm>
            <a:off x="320040" y="6281928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393192" y="6281928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 the AGREE side</a:t>
            </a:r>
            <a:endParaRPr lang="en-US" sz="850" dirty="0"/>
          </a:p>
        </p:txBody>
      </p:sp>
      <p:sp>
        <p:nvSpPr>
          <p:cNvPr id="50" name="Shape 48"/>
          <p:cNvSpPr/>
          <p:nvPr/>
        </p:nvSpPr>
        <p:spPr>
          <a:xfrm>
            <a:off x="320040" y="653796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1" name="Text 49"/>
          <p:cNvSpPr txBox="1"/>
          <p:nvPr/>
        </p:nvSpPr>
        <p:spPr>
          <a:xfrm>
            <a:off x="320040" y="653796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</a:t>
            </a:r>
            <a:endParaRPr lang="en-US" sz="700" dirty="0"/>
          </a:p>
        </p:txBody>
      </p:sp>
      <p:sp>
        <p:nvSpPr>
          <p:cNvPr id="52" name="Text 50"/>
          <p:cNvSpPr txBox="1"/>
          <p:nvPr/>
        </p:nvSpPr>
        <p:spPr>
          <a:xfrm>
            <a:off x="1051560" y="6528816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Thus, this argument is strong because…</a:t>
            </a:r>
            <a:endParaRPr lang="en-US" sz="900" dirty="0"/>
          </a:p>
        </p:txBody>
      </p:sp>
      <p:sp>
        <p:nvSpPr>
          <p:cNvPr id="53" name="Shape 51"/>
          <p:cNvSpPr/>
          <p:nvPr/>
        </p:nvSpPr>
        <p:spPr>
          <a:xfrm>
            <a:off x="1051560" y="6729984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320040" y="7059168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320040" y="730605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320040" y="736092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7" name="Text 55"/>
          <p:cNvSpPr txBox="1"/>
          <p:nvPr/>
        </p:nvSpPr>
        <p:spPr>
          <a:xfrm>
            <a:off x="320040" y="736092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</a:t>
            </a:r>
            <a:endParaRPr lang="en-US" sz="700" dirty="0"/>
          </a:p>
        </p:txBody>
      </p:sp>
      <p:sp>
        <p:nvSpPr>
          <p:cNvPr id="58" name="Text 56"/>
          <p:cNvSpPr txBox="1"/>
          <p:nvPr/>
        </p:nvSpPr>
        <p:spPr>
          <a:xfrm>
            <a:off x="1051560" y="7351776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However, it is weak because…</a:t>
            </a:r>
            <a:endParaRPr lang="en-US" sz="900" dirty="0"/>
          </a:p>
        </p:txBody>
      </p:sp>
      <p:sp>
        <p:nvSpPr>
          <p:cNvPr id="59" name="Shape 57"/>
          <p:cNvSpPr/>
          <p:nvPr/>
        </p:nvSpPr>
        <p:spPr>
          <a:xfrm>
            <a:off x="1051560" y="7552944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320040" y="7882128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320040" y="812901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320040" y="818388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3" name="Text 61"/>
          <p:cNvSpPr txBox="1"/>
          <p:nvPr/>
        </p:nvSpPr>
        <p:spPr>
          <a:xfrm>
            <a:off x="320040" y="818388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</a:t>
            </a:r>
            <a:endParaRPr lang="en-US" sz="700" dirty="0"/>
          </a:p>
        </p:txBody>
      </p:sp>
      <p:sp>
        <p:nvSpPr>
          <p:cNvPr id="64" name="Text 62"/>
          <p:cNvSpPr txBox="1"/>
          <p:nvPr/>
        </p:nvSpPr>
        <p:spPr>
          <a:xfrm>
            <a:off x="1051560" y="8174736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Weighing the two, …</a:t>
            </a:r>
            <a:endParaRPr lang="en-US" sz="900" dirty="0"/>
          </a:p>
        </p:txBody>
      </p:sp>
      <p:sp>
        <p:nvSpPr>
          <p:cNvPr id="65" name="Shape 63"/>
          <p:cNvSpPr/>
          <p:nvPr/>
        </p:nvSpPr>
        <p:spPr>
          <a:xfrm>
            <a:off x="1051560" y="8375904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320040" y="8705088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320040" y="895197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922008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320040"/>
            <a:ext cx="4910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Harlington School   |   GCSE RS   |   Paper 2: Muslim Beliefs   |   The Six Beliefs</a:t>
            </a:r>
            <a:endParaRPr lang="en-US" sz="750" dirty="0"/>
          </a:p>
        </p:txBody>
      </p:sp>
      <p:sp>
        <p:nvSpPr>
          <p:cNvPr id="4" name="Text 2"/>
          <p:cNvSpPr txBox="1"/>
          <p:nvPr/>
        </p:nvSpPr>
        <p:spPr>
          <a:xfrm>
            <a:off x="5230368" y="32004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Companion — Summit Group</a:t>
            </a:r>
            <a:endParaRPr lang="en-US" sz="750" dirty="0"/>
          </a:p>
        </p:txBody>
      </p:sp>
      <p:sp>
        <p:nvSpPr>
          <p:cNvPr id="5" name="Text 3"/>
          <p:cNvSpPr txBox="1"/>
          <p:nvPr/>
        </p:nvSpPr>
        <p:spPr>
          <a:xfrm>
            <a:off x="3323844" y="1041501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320040" y="630936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20040" y="630936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74904" y="630936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9768" y="630936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DISAGREE · Paragraph 1</a:t>
            </a:r>
            <a:endParaRPr lang="en-US" sz="750" dirty="0"/>
          </a:p>
        </p:txBody>
      </p:sp>
      <p:sp>
        <p:nvSpPr>
          <p:cNvPr id="10" name="Text 8"/>
          <p:cNvSpPr txBox="1"/>
          <p:nvPr/>
        </p:nvSpPr>
        <p:spPr>
          <a:xfrm>
            <a:off x="429768" y="868680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However, Sunni Muslims argue that humans still have free will.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Allah knows what choices people will make, but does not force them.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parent may know their child will choose chocolate over fruit, but it is still the child’s choice.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845052" y="630936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845052" y="630936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899916" y="630936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954780" y="630936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DISAGREE · Paragraph 2</a:t>
            </a:r>
            <a:endParaRPr lang="en-US" sz="750" dirty="0"/>
          </a:p>
        </p:txBody>
      </p:sp>
      <p:sp>
        <p:nvSpPr>
          <p:cNvPr id="15" name="Text 13"/>
          <p:cNvSpPr txBox="1"/>
          <p:nvPr/>
        </p:nvSpPr>
        <p:spPr>
          <a:xfrm>
            <a:off x="3954780" y="868680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addition, Shi'a Muslims believe a person's actions can change their destiny.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Allah may reward good behaviour by changing what was destined.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Allah may have destined a person to die at 70, but grant longer life to someone with a positive influence on others.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320040" y="2075688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0040" y="2203704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93192" y="2203704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 the DISAGREE side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320040" y="2459736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20040" y="2459736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</a:t>
            </a:r>
            <a:endParaRPr lang="en-US" sz="700" dirty="0"/>
          </a:p>
        </p:txBody>
      </p:sp>
      <p:sp>
        <p:nvSpPr>
          <p:cNvPr id="21" name="Text 19"/>
          <p:cNvSpPr txBox="1"/>
          <p:nvPr/>
        </p:nvSpPr>
        <p:spPr>
          <a:xfrm>
            <a:off x="1051560" y="2450592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Thus, this argument is strong because…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051560" y="2651760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298094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0040" y="322783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20040" y="3282696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320040" y="3282696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</a:t>
            </a:r>
            <a:endParaRPr lang="en-US" sz="700" dirty="0"/>
          </a:p>
        </p:txBody>
      </p:sp>
      <p:sp>
        <p:nvSpPr>
          <p:cNvPr id="27" name="Text 25"/>
          <p:cNvSpPr txBox="1"/>
          <p:nvPr/>
        </p:nvSpPr>
        <p:spPr>
          <a:xfrm>
            <a:off x="1051560" y="3273552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However, it is weak because…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1051560" y="3474720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380390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20040" y="405079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20040" y="4105656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320040" y="4105656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</a:t>
            </a:r>
            <a:endParaRPr lang="en-US" sz="700" dirty="0"/>
          </a:p>
        </p:txBody>
      </p:sp>
      <p:sp>
        <p:nvSpPr>
          <p:cNvPr id="33" name="Text 31"/>
          <p:cNvSpPr txBox="1"/>
          <p:nvPr/>
        </p:nvSpPr>
        <p:spPr>
          <a:xfrm>
            <a:off x="1051560" y="4096512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Weighing the two, …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1051560" y="4297680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20040" y="462686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20040" y="487375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20040" y="5001768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393192" y="5001768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850" dirty="0"/>
          </a:p>
        </p:txBody>
      </p:sp>
      <p:sp>
        <p:nvSpPr>
          <p:cNvPr id="39" name="Shape 37"/>
          <p:cNvSpPr/>
          <p:nvPr/>
        </p:nvSpPr>
        <p:spPr>
          <a:xfrm>
            <a:off x="320040" y="525780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320040" y="525780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CONCLUDE</a:t>
            </a:r>
            <a:endParaRPr lang="en-US" sz="700" dirty="0"/>
          </a:p>
        </p:txBody>
      </p:sp>
      <p:sp>
        <p:nvSpPr>
          <p:cNvPr id="41" name="Text 39"/>
          <p:cNvSpPr txBox="1"/>
          <p:nvPr/>
        </p:nvSpPr>
        <p:spPr>
          <a:xfrm>
            <a:off x="1051560" y="5248656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a conclusion, I do believe the statement is strong / weak because…</a:t>
            </a:r>
            <a:endParaRPr lang="en-US" sz="900" dirty="0"/>
          </a:p>
        </p:txBody>
      </p:sp>
      <p:sp>
        <p:nvSpPr>
          <p:cNvPr id="42" name="Shape 40"/>
          <p:cNvSpPr/>
          <p:nvPr/>
        </p:nvSpPr>
        <p:spPr>
          <a:xfrm>
            <a:off x="1051560" y="5449824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320040" y="5779008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20040" y="602589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20040" y="627278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20040" y="651967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320040" y="6766560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320040" y="6876288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320040" y="7004304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411480" y="7004304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4 · REFLECTION — what level did you reach?</a:t>
            </a:r>
            <a:endParaRPr lang="en-US" sz="1000" dirty="0"/>
          </a:p>
        </p:txBody>
      </p:sp>
      <p:sp>
        <p:nvSpPr>
          <p:cNvPr id="51" name="Shape 49"/>
          <p:cNvSpPr/>
          <p:nvPr/>
        </p:nvSpPr>
        <p:spPr>
          <a:xfrm>
            <a:off x="320040" y="7333488"/>
            <a:ext cx="6922008" cy="303580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429768" y="7406640"/>
            <a:ext cx="67025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SELF-ASSESSMENT</a:t>
            </a:r>
            <a:endParaRPr lang="en-US" sz="950" dirty="0"/>
          </a:p>
        </p:txBody>
      </p:sp>
      <p:sp>
        <p:nvSpPr>
          <p:cNvPr id="53" name="Text 51"/>
          <p:cNvSpPr txBox="1"/>
          <p:nvPr/>
        </p:nvSpPr>
        <p:spPr>
          <a:xfrm>
            <a:off x="429768" y="7644384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mark: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1463040" y="7644384"/>
            <a:ext cx="1828800" cy="219456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1463040" y="7644384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3   9/12</a:t>
            </a:r>
            <a:endParaRPr lang="en-US" sz="800" dirty="0"/>
          </a:p>
        </p:txBody>
      </p:sp>
      <p:sp>
        <p:nvSpPr>
          <p:cNvPr id="56" name="Shape 54"/>
          <p:cNvSpPr/>
          <p:nvPr/>
        </p:nvSpPr>
        <p:spPr>
          <a:xfrm>
            <a:off x="3429000" y="7644384"/>
            <a:ext cx="1828800" cy="219456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57" name="Text 55"/>
          <p:cNvSpPr txBox="1"/>
          <p:nvPr/>
        </p:nvSpPr>
        <p:spPr>
          <a:xfrm>
            <a:off x="3429000" y="7644384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4   10–12/12</a:t>
            </a:r>
            <a:endParaRPr lang="en-US" sz="800" dirty="0"/>
          </a:p>
        </p:txBody>
      </p:sp>
      <p:sp>
        <p:nvSpPr>
          <p:cNvPr id="58" name="Shape 56"/>
          <p:cNvSpPr/>
          <p:nvPr/>
        </p:nvSpPr>
        <p:spPr>
          <a:xfrm>
            <a:off x="429768" y="7955280"/>
            <a:ext cx="3287268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9" name="Text 57"/>
          <p:cNvSpPr txBox="1"/>
          <p:nvPr/>
        </p:nvSpPr>
        <p:spPr>
          <a:xfrm>
            <a:off x="484632" y="7955280"/>
            <a:ext cx="31958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WENT WELL</a:t>
            </a:r>
            <a:endParaRPr lang="en-US" sz="800" dirty="0"/>
          </a:p>
        </p:txBody>
      </p:sp>
      <p:sp>
        <p:nvSpPr>
          <p:cNvPr id="60" name="Shape 58"/>
          <p:cNvSpPr/>
          <p:nvPr/>
        </p:nvSpPr>
        <p:spPr>
          <a:xfrm>
            <a:off x="466344" y="843076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466344" y="865022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466344" y="886968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466344" y="908913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466344" y="930859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466344" y="952804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466344" y="974750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466344" y="996696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466344" y="1018641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3845052" y="7955280"/>
            <a:ext cx="3287268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70" name="Text 68"/>
          <p:cNvSpPr txBox="1"/>
          <p:nvPr/>
        </p:nvSpPr>
        <p:spPr>
          <a:xfrm>
            <a:off x="3899916" y="7955280"/>
            <a:ext cx="31958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 BETTER IF</a:t>
            </a:r>
            <a:endParaRPr lang="en-US" sz="800" dirty="0"/>
          </a:p>
        </p:txBody>
      </p:sp>
      <p:sp>
        <p:nvSpPr>
          <p:cNvPr id="71" name="Shape 69"/>
          <p:cNvSpPr/>
          <p:nvPr/>
        </p:nvSpPr>
        <p:spPr>
          <a:xfrm>
            <a:off x="3881628" y="843076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3881628" y="865022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3881628" y="886968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3881628" y="908913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3881628" y="930859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3881628" y="952804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3881628" y="974750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3881628" y="996696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3881628" y="1018641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922008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320040"/>
            <a:ext cx="4910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Harlington School   |   GCSE RS   |   Paper 2: Muslim Beliefs   |   The Six Beliefs</a:t>
            </a:r>
            <a:endParaRPr lang="en-US" sz="750" dirty="0"/>
          </a:p>
        </p:txBody>
      </p:sp>
      <p:sp>
        <p:nvSpPr>
          <p:cNvPr id="4" name="Text 2"/>
          <p:cNvSpPr txBox="1"/>
          <p:nvPr/>
        </p:nvSpPr>
        <p:spPr>
          <a:xfrm>
            <a:off x="5230368" y="32004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Companion — Summit Group</a:t>
            </a:r>
            <a:endParaRPr lang="en-US" sz="750" dirty="0"/>
          </a:p>
        </p:txBody>
      </p:sp>
      <p:sp>
        <p:nvSpPr>
          <p:cNvPr id="5" name="Text 3"/>
          <p:cNvSpPr txBox="1"/>
          <p:nvPr/>
        </p:nvSpPr>
        <p:spPr>
          <a:xfrm>
            <a:off x="3323844" y="1041501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320040" y="630936"/>
            <a:ext cx="69220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5.8   Akhirah — Life After Death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320040" y="905256"/>
            <a:ext cx="692200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Statement: </a:t>
            </a:r>
            <a:pPr indent="0" marL="0"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“If there is no paradise, there is no need to be good.”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20040" y="1161288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11480" y="1161288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1 · KEY WORDS — write the definition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20040" y="1490472"/>
            <a:ext cx="1554480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74904" y="1490472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1874520" y="1490472"/>
            <a:ext cx="536752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947672" y="1490472"/>
            <a:ext cx="52760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DEFINITION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320040" y="1728216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74904" y="1728216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Akhirah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1874520" y="1728216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0040" y="2075688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74904" y="2075688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Barzakh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1874520" y="2075688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20040" y="2423160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74904" y="2423160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Yawm ad-Din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874520" y="2423160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2770632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374904" y="2770632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Jannah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1874520" y="2770632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3118104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374904" y="3118104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Jahannam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1874520" y="3118104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3465576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374904" y="3465576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Izra'il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1874520" y="3465576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20040" y="3922776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20040" y="4050792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11480" y="4050792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2 · THE ANSWER SO FAR — four model paragraphs (no evaluation or conclusion)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320040" y="4379976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20040" y="4379976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74904" y="4379976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429768" y="4379976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AGREE · Paragraph 1</a:t>
            </a:r>
            <a:endParaRPr lang="en-US" sz="750" dirty="0"/>
          </a:p>
        </p:txBody>
      </p:sp>
      <p:sp>
        <p:nvSpPr>
          <p:cNvPr id="39" name="Text 37"/>
          <p:cNvSpPr txBox="1"/>
          <p:nvPr/>
        </p:nvSpPr>
        <p:spPr>
          <a:xfrm>
            <a:off x="429768" y="4617720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people may agree that without paradise there is no need to be good, because the reward is the reason to behave well.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the promise of jannah gives Muslims hope and a motive for good deeds.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Paradise is described as a place of eternal beauty and perfect happiness.</a:t>
            </a:r>
            <a:endParaRPr lang="en-US" sz="800" dirty="0"/>
          </a:p>
        </p:txBody>
      </p:sp>
      <p:sp>
        <p:nvSpPr>
          <p:cNvPr id="40" name="Shape 38"/>
          <p:cNvSpPr/>
          <p:nvPr/>
        </p:nvSpPr>
        <p:spPr>
          <a:xfrm>
            <a:off x="3845052" y="4379976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3845052" y="4379976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3899916" y="4379976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3954780" y="4379976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AGREE · Paragraph 2</a:t>
            </a:r>
            <a:endParaRPr lang="en-US" sz="750" dirty="0"/>
          </a:p>
        </p:txBody>
      </p:sp>
      <p:sp>
        <p:nvSpPr>
          <p:cNvPr id="44" name="Text 42"/>
          <p:cNvSpPr txBox="1"/>
          <p:nvPr/>
        </p:nvSpPr>
        <p:spPr>
          <a:xfrm>
            <a:off x="3954780" y="4617720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Furthermore, belief in judgement shapes how Muslims act.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the expectation of being judged encourages people to live good lives.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the Day of Judgement Allah judges every thought, word and action.</a:t>
            </a:r>
            <a:endParaRPr lang="en-US" sz="800" dirty="0"/>
          </a:p>
        </p:txBody>
      </p:sp>
      <p:sp>
        <p:nvSpPr>
          <p:cNvPr id="45" name="Shape 43"/>
          <p:cNvSpPr/>
          <p:nvPr/>
        </p:nvSpPr>
        <p:spPr>
          <a:xfrm>
            <a:off x="320040" y="5824728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20040" y="5952744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411480" y="5952744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3 · YOUR EVALUATION + CONCLUSION — worth up to 4 marks (9–12 / 12)</a:t>
            </a:r>
            <a:endParaRPr lang="en-US" sz="1000" dirty="0"/>
          </a:p>
        </p:txBody>
      </p:sp>
      <p:sp>
        <p:nvSpPr>
          <p:cNvPr id="48" name="Shape 46"/>
          <p:cNvSpPr/>
          <p:nvPr/>
        </p:nvSpPr>
        <p:spPr>
          <a:xfrm>
            <a:off x="320040" y="6281928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393192" y="6281928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 the AGREE side</a:t>
            </a:r>
            <a:endParaRPr lang="en-US" sz="850" dirty="0"/>
          </a:p>
        </p:txBody>
      </p:sp>
      <p:sp>
        <p:nvSpPr>
          <p:cNvPr id="50" name="Shape 48"/>
          <p:cNvSpPr/>
          <p:nvPr/>
        </p:nvSpPr>
        <p:spPr>
          <a:xfrm>
            <a:off x="320040" y="653796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1" name="Text 49"/>
          <p:cNvSpPr txBox="1"/>
          <p:nvPr/>
        </p:nvSpPr>
        <p:spPr>
          <a:xfrm>
            <a:off x="320040" y="653796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</a:t>
            </a:r>
            <a:endParaRPr lang="en-US" sz="700" dirty="0"/>
          </a:p>
        </p:txBody>
      </p:sp>
      <p:sp>
        <p:nvSpPr>
          <p:cNvPr id="52" name="Text 50"/>
          <p:cNvSpPr txBox="1"/>
          <p:nvPr/>
        </p:nvSpPr>
        <p:spPr>
          <a:xfrm>
            <a:off x="1051560" y="6528816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Thus, this argument is strong because…</a:t>
            </a:r>
            <a:endParaRPr lang="en-US" sz="900" dirty="0"/>
          </a:p>
        </p:txBody>
      </p:sp>
      <p:sp>
        <p:nvSpPr>
          <p:cNvPr id="53" name="Shape 51"/>
          <p:cNvSpPr/>
          <p:nvPr/>
        </p:nvSpPr>
        <p:spPr>
          <a:xfrm>
            <a:off x="1051560" y="6729984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320040" y="7059168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320040" y="730605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320040" y="736092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7" name="Text 55"/>
          <p:cNvSpPr txBox="1"/>
          <p:nvPr/>
        </p:nvSpPr>
        <p:spPr>
          <a:xfrm>
            <a:off x="320040" y="736092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</a:t>
            </a:r>
            <a:endParaRPr lang="en-US" sz="700" dirty="0"/>
          </a:p>
        </p:txBody>
      </p:sp>
      <p:sp>
        <p:nvSpPr>
          <p:cNvPr id="58" name="Text 56"/>
          <p:cNvSpPr txBox="1"/>
          <p:nvPr/>
        </p:nvSpPr>
        <p:spPr>
          <a:xfrm>
            <a:off x="1051560" y="7351776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However, it is weak because…</a:t>
            </a:r>
            <a:endParaRPr lang="en-US" sz="900" dirty="0"/>
          </a:p>
        </p:txBody>
      </p:sp>
      <p:sp>
        <p:nvSpPr>
          <p:cNvPr id="59" name="Shape 57"/>
          <p:cNvSpPr/>
          <p:nvPr/>
        </p:nvSpPr>
        <p:spPr>
          <a:xfrm>
            <a:off x="1051560" y="7552944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320040" y="7882128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320040" y="812901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320040" y="818388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3" name="Text 61"/>
          <p:cNvSpPr txBox="1"/>
          <p:nvPr/>
        </p:nvSpPr>
        <p:spPr>
          <a:xfrm>
            <a:off x="320040" y="818388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</a:t>
            </a:r>
            <a:endParaRPr lang="en-US" sz="700" dirty="0"/>
          </a:p>
        </p:txBody>
      </p:sp>
      <p:sp>
        <p:nvSpPr>
          <p:cNvPr id="64" name="Text 62"/>
          <p:cNvSpPr txBox="1"/>
          <p:nvPr/>
        </p:nvSpPr>
        <p:spPr>
          <a:xfrm>
            <a:off x="1051560" y="8174736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Weighing the two, …</a:t>
            </a:r>
            <a:endParaRPr lang="en-US" sz="900" dirty="0"/>
          </a:p>
        </p:txBody>
      </p:sp>
      <p:sp>
        <p:nvSpPr>
          <p:cNvPr id="65" name="Shape 63"/>
          <p:cNvSpPr/>
          <p:nvPr/>
        </p:nvSpPr>
        <p:spPr>
          <a:xfrm>
            <a:off x="1051560" y="8375904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320040" y="8705088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320040" y="895197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922008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320040"/>
            <a:ext cx="4910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Harlington School   |   GCSE RS   |   Paper 2: Muslim Beliefs   |   The Six Beliefs</a:t>
            </a:r>
            <a:endParaRPr lang="en-US" sz="750" dirty="0"/>
          </a:p>
        </p:txBody>
      </p:sp>
      <p:sp>
        <p:nvSpPr>
          <p:cNvPr id="4" name="Text 2"/>
          <p:cNvSpPr txBox="1"/>
          <p:nvPr/>
        </p:nvSpPr>
        <p:spPr>
          <a:xfrm>
            <a:off x="5230368" y="32004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Companion — Summit Group</a:t>
            </a:r>
            <a:endParaRPr lang="en-US" sz="750" dirty="0"/>
          </a:p>
        </p:txBody>
      </p:sp>
      <p:sp>
        <p:nvSpPr>
          <p:cNvPr id="5" name="Text 3"/>
          <p:cNvSpPr txBox="1"/>
          <p:nvPr/>
        </p:nvSpPr>
        <p:spPr>
          <a:xfrm>
            <a:off x="3323844" y="1041501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320040" y="630936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20040" y="630936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74904" y="630936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9768" y="630936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DISAGREE · Paragraph 1</a:t>
            </a:r>
            <a:endParaRPr lang="en-US" sz="750" dirty="0"/>
          </a:p>
        </p:txBody>
      </p:sp>
      <p:sp>
        <p:nvSpPr>
          <p:cNvPr id="10" name="Text 8"/>
          <p:cNvSpPr txBox="1"/>
          <p:nvPr/>
        </p:nvSpPr>
        <p:spPr>
          <a:xfrm>
            <a:off x="429768" y="868680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However, most Muslims argue people should be good regardless of any reward.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goodness is owed to Allah and to others, not only done to gain paradise.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Belief in the akhirah is one of the six Beliefs and one of the five roots of 'Usul ad-Din.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845052" y="630936"/>
            <a:ext cx="3396996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845052" y="630936"/>
            <a:ext cx="54864" cy="128016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899916" y="630936"/>
            <a:ext cx="3342132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954780" y="630936"/>
            <a:ext cx="32324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DISAGREE · Paragraph 2</a:t>
            </a:r>
            <a:endParaRPr lang="en-US" sz="750" dirty="0"/>
          </a:p>
        </p:txBody>
      </p:sp>
      <p:sp>
        <p:nvSpPr>
          <p:cNvPr id="15" name="Text 13"/>
          <p:cNvSpPr txBox="1"/>
          <p:nvPr/>
        </p:nvSpPr>
        <p:spPr>
          <a:xfrm>
            <a:off x="3954780" y="868680"/>
            <a:ext cx="31958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addition, Muslims also wish to avoid jahannam and to please Allah.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being good is about obedience and gratitude to Allah, not just gaining a reward. </a:t>
            </a:r>
            <a:pPr indent="0" marL="0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08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Qur'an teaches that the One who created people the first time will raise them again (Surah 17:49-51).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320040" y="2075688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0040" y="2203704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93192" y="2203704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 the DISAGREE side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320040" y="2459736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20040" y="2459736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</a:t>
            </a:r>
            <a:endParaRPr lang="en-US" sz="700" dirty="0"/>
          </a:p>
        </p:txBody>
      </p:sp>
      <p:sp>
        <p:nvSpPr>
          <p:cNvPr id="21" name="Text 19"/>
          <p:cNvSpPr txBox="1"/>
          <p:nvPr/>
        </p:nvSpPr>
        <p:spPr>
          <a:xfrm>
            <a:off x="1051560" y="2450592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Thus, this argument is strong because…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051560" y="2651760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298094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0040" y="322783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20040" y="3282696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320040" y="3282696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</a:t>
            </a:r>
            <a:endParaRPr lang="en-US" sz="700" dirty="0"/>
          </a:p>
        </p:txBody>
      </p:sp>
      <p:sp>
        <p:nvSpPr>
          <p:cNvPr id="27" name="Text 25"/>
          <p:cNvSpPr txBox="1"/>
          <p:nvPr/>
        </p:nvSpPr>
        <p:spPr>
          <a:xfrm>
            <a:off x="1051560" y="3273552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However, it is weak because…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1051560" y="3474720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380390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20040" y="405079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20040" y="4105656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320040" y="4105656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</a:t>
            </a:r>
            <a:endParaRPr lang="en-US" sz="700" dirty="0"/>
          </a:p>
        </p:txBody>
      </p:sp>
      <p:sp>
        <p:nvSpPr>
          <p:cNvPr id="33" name="Text 31"/>
          <p:cNvSpPr txBox="1"/>
          <p:nvPr/>
        </p:nvSpPr>
        <p:spPr>
          <a:xfrm>
            <a:off x="1051560" y="4096512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Weighing the two, …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1051560" y="4297680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20040" y="462686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20040" y="487375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20040" y="5001768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393192" y="5001768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850" dirty="0"/>
          </a:p>
        </p:txBody>
      </p:sp>
      <p:sp>
        <p:nvSpPr>
          <p:cNvPr id="39" name="Shape 37"/>
          <p:cNvSpPr/>
          <p:nvPr/>
        </p:nvSpPr>
        <p:spPr>
          <a:xfrm>
            <a:off x="320040" y="525780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320040" y="525780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CONCLUDE</a:t>
            </a:r>
            <a:endParaRPr lang="en-US" sz="700" dirty="0"/>
          </a:p>
        </p:txBody>
      </p:sp>
      <p:sp>
        <p:nvSpPr>
          <p:cNvPr id="41" name="Text 39"/>
          <p:cNvSpPr txBox="1"/>
          <p:nvPr/>
        </p:nvSpPr>
        <p:spPr>
          <a:xfrm>
            <a:off x="1051560" y="5248656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a conclusion, I do believe the statement is strong / weak because…</a:t>
            </a:r>
            <a:endParaRPr lang="en-US" sz="900" dirty="0"/>
          </a:p>
        </p:txBody>
      </p:sp>
      <p:sp>
        <p:nvSpPr>
          <p:cNvPr id="42" name="Shape 40"/>
          <p:cNvSpPr/>
          <p:nvPr/>
        </p:nvSpPr>
        <p:spPr>
          <a:xfrm>
            <a:off x="1051560" y="5449824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320040" y="5779008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20040" y="602589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20040" y="627278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20040" y="651967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320040" y="6766560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320040" y="6876288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320040" y="7004304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411480" y="7004304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4 · REFLECTION — what level did you reach?</a:t>
            </a:r>
            <a:endParaRPr lang="en-US" sz="1000" dirty="0"/>
          </a:p>
        </p:txBody>
      </p:sp>
      <p:sp>
        <p:nvSpPr>
          <p:cNvPr id="51" name="Shape 49"/>
          <p:cNvSpPr/>
          <p:nvPr/>
        </p:nvSpPr>
        <p:spPr>
          <a:xfrm>
            <a:off x="320040" y="7333488"/>
            <a:ext cx="6922008" cy="303580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429768" y="7406640"/>
            <a:ext cx="67025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SELF-ASSESSMENT</a:t>
            </a:r>
            <a:endParaRPr lang="en-US" sz="950" dirty="0"/>
          </a:p>
        </p:txBody>
      </p:sp>
      <p:sp>
        <p:nvSpPr>
          <p:cNvPr id="53" name="Text 51"/>
          <p:cNvSpPr txBox="1"/>
          <p:nvPr/>
        </p:nvSpPr>
        <p:spPr>
          <a:xfrm>
            <a:off x="429768" y="7644384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mark: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1463040" y="7644384"/>
            <a:ext cx="1828800" cy="219456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1463040" y="7644384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3   9/12</a:t>
            </a:r>
            <a:endParaRPr lang="en-US" sz="800" dirty="0"/>
          </a:p>
        </p:txBody>
      </p:sp>
      <p:sp>
        <p:nvSpPr>
          <p:cNvPr id="56" name="Shape 54"/>
          <p:cNvSpPr/>
          <p:nvPr/>
        </p:nvSpPr>
        <p:spPr>
          <a:xfrm>
            <a:off x="3429000" y="7644384"/>
            <a:ext cx="1828800" cy="219456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57" name="Text 55"/>
          <p:cNvSpPr txBox="1"/>
          <p:nvPr/>
        </p:nvSpPr>
        <p:spPr>
          <a:xfrm>
            <a:off x="3429000" y="7644384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4   10–12/12</a:t>
            </a:r>
            <a:endParaRPr lang="en-US" sz="800" dirty="0"/>
          </a:p>
        </p:txBody>
      </p:sp>
      <p:sp>
        <p:nvSpPr>
          <p:cNvPr id="58" name="Shape 56"/>
          <p:cNvSpPr/>
          <p:nvPr/>
        </p:nvSpPr>
        <p:spPr>
          <a:xfrm>
            <a:off x="429768" y="7955280"/>
            <a:ext cx="3287268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9" name="Text 57"/>
          <p:cNvSpPr txBox="1"/>
          <p:nvPr/>
        </p:nvSpPr>
        <p:spPr>
          <a:xfrm>
            <a:off x="484632" y="7955280"/>
            <a:ext cx="31958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WENT WELL</a:t>
            </a:r>
            <a:endParaRPr lang="en-US" sz="800" dirty="0"/>
          </a:p>
        </p:txBody>
      </p:sp>
      <p:sp>
        <p:nvSpPr>
          <p:cNvPr id="60" name="Shape 58"/>
          <p:cNvSpPr/>
          <p:nvPr/>
        </p:nvSpPr>
        <p:spPr>
          <a:xfrm>
            <a:off x="466344" y="843076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466344" y="865022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466344" y="886968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466344" y="908913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466344" y="930859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466344" y="952804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466344" y="974750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466344" y="996696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466344" y="1018641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3845052" y="7955280"/>
            <a:ext cx="3287268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70" name="Text 68"/>
          <p:cNvSpPr txBox="1"/>
          <p:nvPr/>
        </p:nvSpPr>
        <p:spPr>
          <a:xfrm>
            <a:off x="3899916" y="7955280"/>
            <a:ext cx="31958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 BETTER IF</a:t>
            </a:r>
            <a:endParaRPr lang="en-US" sz="800" dirty="0"/>
          </a:p>
        </p:txBody>
      </p:sp>
      <p:sp>
        <p:nvSpPr>
          <p:cNvPr id="71" name="Shape 69"/>
          <p:cNvSpPr/>
          <p:nvPr/>
        </p:nvSpPr>
        <p:spPr>
          <a:xfrm>
            <a:off x="3881628" y="843076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3881628" y="865022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3881628" y="886968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3881628" y="908913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3881628" y="930859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3881628" y="952804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3881628" y="974750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3881628" y="996696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3881628" y="1018641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2026-10-29T14:55:56Z</dcterms:created>
  <dcterms:modified xsi:type="dcterms:W3CDTF">2026-10-29T14:55:56Z</dcterms:modified>
</cp:coreProperties>
</file>